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1442" r:id="rId2"/>
    <p:sldId id="1196" r:id="rId3"/>
    <p:sldId id="1443" r:id="rId4"/>
    <p:sldId id="1444" r:id="rId5"/>
    <p:sldId id="1445" r:id="rId6"/>
    <p:sldId id="1341" r:id="rId7"/>
    <p:sldId id="1446" r:id="rId8"/>
    <p:sldId id="1322" r:id="rId9"/>
    <p:sldId id="1323" r:id="rId10"/>
    <p:sldId id="1413" r:id="rId11"/>
    <p:sldId id="1416" r:id="rId12"/>
    <p:sldId id="1394" r:id="rId13"/>
    <p:sldId id="1447" r:id="rId14"/>
    <p:sldId id="1417" r:id="rId15"/>
    <p:sldId id="1418" r:id="rId16"/>
    <p:sldId id="1452" r:id="rId17"/>
    <p:sldId id="1433" r:id="rId18"/>
  </p:sldIdLst>
  <p:sldSz cx="9144000" cy="6858000" type="screen4x3"/>
  <p:notesSz cx="6864350" cy="99964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CC"/>
    <a:srgbClr val="008000"/>
    <a:srgbClr val="FF9900"/>
    <a:srgbClr val="FF6600"/>
    <a:srgbClr val="006600"/>
    <a:srgbClr val="FFFFCC"/>
    <a:srgbClr val="DDDDDD"/>
    <a:srgbClr val="FF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0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85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2" cy="499824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8211" y="0"/>
            <a:ext cx="2974552" cy="499824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r">
              <a:defRPr sz="1300"/>
            </a:lvl1pPr>
          </a:lstStyle>
          <a:p>
            <a:fld id="{3D5BC79C-2F1D-40A0-BCE9-8346F471D051}" type="datetimeFigureOut">
              <a:rPr lang="ko-KR" altLang="en-US" smtClean="0"/>
              <a:pPr/>
              <a:t>2019-08-19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7" tIns="47429" rIns="94857" bIns="4742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6436" y="4748333"/>
            <a:ext cx="5491480" cy="4498420"/>
          </a:xfrm>
          <a:prstGeom prst="rect">
            <a:avLst/>
          </a:prstGeom>
        </p:spPr>
        <p:txBody>
          <a:bodyPr vert="horz" lIns="94857" tIns="47429" rIns="94857" bIns="47429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94929"/>
            <a:ext cx="2974552" cy="499824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8211" y="9494929"/>
            <a:ext cx="2974552" cy="499824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r">
              <a:defRPr sz="1300"/>
            </a:lvl1pPr>
          </a:lstStyle>
          <a:p>
            <a:fld id="{42269C31-1627-4A93-B9B1-25657323E14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102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2015-11-01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3D43-F51D-43C2-9D2E-6C0F2F09AB6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73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249633"/>
            <a:ext cx="6912768" cy="504056"/>
          </a:xfrm>
        </p:spPr>
        <p:txBody>
          <a:bodyPr>
            <a:noAutofit/>
          </a:bodyPr>
          <a:lstStyle>
            <a:lvl1pPr algn="l">
              <a:defRPr sz="20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946821"/>
            <a:ext cx="4040188" cy="474067"/>
          </a:xfrm>
          <a:solidFill>
            <a:schemeClr val="accent3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 anchor="ctr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420888"/>
            <a:ext cx="4040188" cy="3816424"/>
          </a:xfr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946821"/>
            <a:ext cx="4041775" cy="474067"/>
          </a:xfrm>
          <a:solidFill>
            <a:schemeClr val="accent3">
              <a:lumMod val="40000"/>
              <a:lumOff val="60000"/>
            </a:schemeClr>
          </a:solidFill>
          <a:ln w="12700">
            <a:solidFill>
              <a:srgbClr val="0070C0"/>
            </a:solidFill>
          </a:ln>
        </p:spPr>
        <p:txBody>
          <a:bodyPr anchor="ctr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420888"/>
            <a:ext cx="4041775" cy="3816424"/>
          </a:xfr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2015-11-01</a:t>
            </a:r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027490" y="6592267"/>
            <a:ext cx="2133600" cy="365125"/>
          </a:xfrm>
        </p:spPr>
        <p:txBody>
          <a:bodyPr anchor="t"/>
          <a:lstStyle>
            <a:lvl1pPr>
              <a:defRPr sz="1000" b="0"/>
            </a:lvl1pPr>
          </a:lstStyle>
          <a:p>
            <a:r>
              <a:rPr lang="en-US" altLang="ko-KR" dirty="0"/>
              <a:t>p</a:t>
            </a:r>
            <a:fld id="{743C3D43-F51D-43C2-9D2E-6C0F2F09AB6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251520" y="750712"/>
            <a:ext cx="756084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텍스트 개체 틀 2"/>
          <p:cNvSpPr>
            <a:spLocks noGrp="1"/>
          </p:cNvSpPr>
          <p:nvPr>
            <p:ph type="body" idx="13"/>
          </p:nvPr>
        </p:nvSpPr>
        <p:spPr>
          <a:xfrm>
            <a:off x="467544" y="1001192"/>
            <a:ext cx="5544616" cy="504056"/>
          </a:xfrm>
          <a:solidFill>
            <a:srgbClr val="FFFFCC"/>
          </a:solidFill>
          <a:ln w="28575">
            <a:solidFill>
              <a:schemeClr val="accent6"/>
            </a:solidFill>
          </a:ln>
        </p:spPr>
        <p:txBody>
          <a:bodyPr anchor="ctr"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D8A946E5-A82A-414F-8C4F-27A478ABE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0194" y="424699"/>
            <a:ext cx="1728192" cy="43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2015-11-01</a:t>
            </a:r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3D43-F51D-43C2-9D2E-6C0F2F09AB6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2879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2015-11-01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C3D43-F51D-43C2-9D2E-6C0F2F09AB6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036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26CFF7B-F0E3-40CD-B176-E1EF77C9D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68144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92883" y="6458527"/>
            <a:ext cx="1515021" cy="333830"/>
          </a:xfrm>
        </p:spPr>
        <p:txBody>
          <a:bodyPr anchor="b">
            <a:noAutofit/>
          </a:bodyPr>
          <a:lstStyle/>
          <a:p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Aug. 28</a:t>
            </a:r>
            <a:r>
              <a:rPr lang="en-US" altLang="ko-KR" sz="14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2019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692696"/>
            <a:ext cx="8352928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 err="1">
                <a:solidFill>
                  <a:schemeClr val="bg1"/>
                </a:solidFill>
              </a:rPr>
              <a:t>Agrivoltaic</a:t>
            </a:r>
            <a:r>
              <a:rPr lang="en-US" altLang="ko-KR" sz="4400" b="1" dirty="0">
                <a:solidFill>
                  <a:schemeClr val="bg1"/>
                </a:solidFill>
              </a:rPr>
              <a:t> system case study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pic>
        <p:nvPicPr>
          <p:cNvPr id="1025" name="_x578649648" descr="EMB000034a04b10">
            <a:extLst>
              <a:ext uri="{FF2B5EF4-FFF2-40B4-BE49-F238E27FC236}">
                <a16:creationId xmlns:a16="http://schemas.microsoft.com/office/drawing/2014/main" id="{46402779-B96E-48C8-9075-2B7538822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4" t="73492" r="112260" b="116623"/>
          <a:stretch>
            <a:fillRect/>
          </a:stretch>
        </p:blipFill>
        <p:spPr bwMode="auto">
          <a:xfrm>
            <a:off x="0" y="457200"/>
            <a:ext cx="2805113" cy="6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22214-1A6D-43F1-B9C4-9EC91559ED70}"/>
              </a:ext>
            </a:extLst>
          </p:cNvPr>
          <p:cNvSpPr txBox="1"/>
          <p:nvPr/>
        </p:nvSpPr>
        <p:spPr>
          <a:xfrm>
            <a:off x="0" y="0"/>
            <a:ext cx="57241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008000"/>
                </a:solidFill>
              </a:rPr>
              <a:t>Digital Agriculture Workshop - World Bank</a:t>
            </a:r>
            <a:endParaRPr lang="ko-KR" altLang="en-US" sz="1600" dirty="0">
              <a:solidFill>
                <a:srgbClr val="008000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C90AA02-704E-44FE-903E-C2FB49ACF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883" y="6407020"/>
            <a:ext cx="2360489" cy="4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53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65654" y="1329815"/>
            <a:ext cx="4237637" cy="631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540600" y="2073422"/>
            <a:ext cx="1758005" cy="253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텍스트 개체 틀 7"/>
          <p:cNvSpPr>
            <a:spLocks noGrp="1"/>
          </p:cNvSpPr>
          <p:nvPr>
            <p:ph type="body" idx="13"/>
          </p:nvPr>
        </p:nvSpPr>
        <p:spPr>
          <a:xfrm>
            <a:off x="251520" y="836712"/>
            <a:ext cx="8436746" cy="1368152"/>
          </a:xfrm>
        </p:spPr>
        <p:txBody>
          <a:bodyPr/>
          <a:lstStyle/>
          <a:p>
            <a:r>
              <a:rPr lang="en-US" altLang="ko-KR" dirty="0"/>
              <a:t>Structure design</a:t>
            </a:r>
            <a:endParaRPr lang="ko-KR" altLang="en-US" dirty="0"/>
          </a:p>
          <a:p>
            <a:pPr marL="0" indent="0">
              <a:buNone/>
            </a:pPr>
            <a:r>
              <a:rPr lang="ko-KR" altLang="en-US" sz="1600" dirty="0"/>
              <a:t>  </a:t>
            </a:r>
            <a:r>
              <a:rPr lang="en-US" altLang="ko-KR" sz="1600" dirty="0"/>
              <a:t>- Shading rate</a:t>
            </a:r>
            <a:r>
              <a:rPr lang="ko-KR" altLang="en-US" sz="1600" dirty="0"/>
              <a:t> </a:t>
            </a:r>
            <a:r>
              <a:rPr lang="en-US" altLang="ko-KR" sz="1600" dirty="0"/>
              <a:t>=</a:t>
            </a:r>
            <a:r>
              <a:rPr lang="en-US" altLang="ko-KR" sz="1600" dirty="0">
                <a:solidFill>
                  <a:srgbClr val="0000CC"/>
                </a:solidFill>
              </a:rPr>
              <a:t> solar panel size</a:t>
            </a:r>
            <a:r>
              <a:rPr lang="ko-KR" altLang="en-US" sz="1600" dirty="0">
                <a:solidFill>
                  <a:srgbClr val="0000CC"/>
                </a:solidFill>
              </a:rPr>
              <a:t> </a:t>
            </a:r>
            <a:r>
              <a:rPr lang="en-US" altLang="ko-KR" sz="1600" dirty="0">
                <a:solidFill>
                  <a:srgbClr val="0000CC"/>
                </a:solidFill>
              </a:rPr>
              <a:t>÷ total installation size, </a:t>
            </a:r>
            <a:r>
              <a:rPr lang="en-US" altLang="ko-KR" sz="1600" dirty="0"/>
              <a:t>: less then 33% (sunlight)</a:t>
            </a:r>
          </a:p>
          <a:p>
            <a:pPr marL="0" indent="0">
              <a:buNone/>
            </a:pPr>
            <a:r>
              <a:rPr lang="ko-KR" altLang="en-US" sz="1600" dirty="0"/>
              <a:t>  </a:t>
            </a:r>
            <a:r>
              <a:rPr lang="en-US" altLang="ko-KR" sz="1600" dirty="0"/>
              <a:t>- Structure, wind speed, machine workability, durability, module angle controller</a:t>
            </a:r>
          </a:p>
          <a:p>
            <a:pPr marL="0" indent="0">
              <a:buNone/>
            </a:pPr>
            <a:r>
              <a:rPr lang="en-US" altLang="ko-KR" sz="1600" dirty="0"/>
              <a:t>  - Materials</a:t>
            </a:r>
            <a:r>
              <a:rPr lang="ko-KR" altLang="en-US" sz="1600" dirty="0"/>
              <a:t> </a:t>
            </a:r>
            <a:r>
              <a:rPr lang="en-US" altLang="ko-KR" sz="1600" dirty="0"/>
              <a:t>: minimize crop and land pollution (heavy metal, concrete, chemicals)</a:t>
            </a:r>
            <a:endParaRPr lang="ko-KR" altLang="en-US" sz="16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5F8FA8-E21C-4935-9258-6FAED5F32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450" y="5202722"/>
            <a:ext cx="349567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16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755576" y="2235056"/>
          <a:ext cx="2039886" cy="407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3356092" y="3253622"/>
          <a:ext cx="1359924" cy="30556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865092"/>
              </p:ext>
            </p:extLst>
          </p:nvPr>
        </p:nvGraphicFramePr>
        <p:xfrm>
          <a:off x="7068134" y="2235056"/>
          <a:ext cx="888242" cy="407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9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22"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b="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1" name="곱셈 기호 20"/>
          <p:cNvSpPr/>
          <p:nvPr/>
        </p:nvSpPr>
        <p:spPr>
          <a:xfrm>
            <a:off x="671154" y="3284984"/>
            <a:ext cx="2244662" cy="2334448"/>
          </a:xfrm>
          <a:prstGeom prst="mathMultiply">
            <a:avLst>
              <a:gd name="adj1" fmla="val 369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텍스트 개체 틀 7"/>
          <p:cNvSpPr>
            <a:spLocks noGrp="1"/>
          </p:cNvSpPr>
          <p:nvPr>
            <p:ph type="body" idx="13"/>
          </p:nvPr>
        </p:nvSpPr>
        <p:spPr>
          <a:xfrm>
            <a:off x="467544" y="1001192"/>
            <a:ext cx="7661232" cy="987648"/>
          </a:xfrm>
        </p:spPr>
        <p:txBody>
          <a:bodyPr/>
          <a:lstStyle/>
          <a:p>
            <a:r>
              <a:rPr lang="en-US" altLang="ko-KR" dirty="0"/>
              <a:t>Solar panel size and shape</a:t>
            </a:r>
          </a:p>
          <a:p>
            <a:pPr marL="0" indent="0">
              <a:buNone/>
            </a:pPr>
            <a:r>
              <a:rPr lang="ko-KR" altLang="en-US" sz="1600" dirty="0"/>
              <a:t> </a:t>
            </a:r>
            <a:r>
              <a:rPr lang="en-US" altLang="ko-KR" sz="1600" dirty="0"/>
              <a:t>- Change in sunlight, raindrop, wind speed (under same shading rate)</a:t>
            </a:r>
          </a:p>
          <a:p>
            <a:pPr marL="0" indent="0">
              <a:buNone/>
            </a:pPr>
            <a:r>
              <a:rPr lang="ko-KR" altLang="en-US" sz="1600" dirty="0"/>
              <a:t> </a:t>
            </a:r>
            <a:r>
              <a:rPr lang="en-US" altLang="ko-KR" sz="1600" dirty="0"/>
              <a:t>- Narrower panel width is better for farming (but higher construction cost)</a:t>
            </a:r>
            <a:endParaRPr lang="ko-KR" altLang="en-US" sz="1600" dirty="0"/>
          </a:p>
        </p:txBody>
      </p:sp>
      <p:sp>
        <p:nvSpPr>
          <p:cNvPr id="23" name="이등변 삼각형 22"/>
          <p:cNvSpPr/>
          <p:nvPr/>
        </p:nvSpPr>
        <p:spPr>
          <a:xfrm>
            <a:off x="3347864" y="3776516"/>
            <a:ext cx="1427637" cy="1308667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6732240" y="3789040"/>
            <a:ext cx="1368152" cy="136815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043608" y="6453336"/>
            <a:ext cx="139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6×12=72cell</a:t>
            </a:r>
            <a:endParaRPr lang="ko-KR" alt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438102" y="6453336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4×9=36cell</a:t>
            </a:r>
            <a:endParaRPr lang="ko-KR" alt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732240" y="6453336"/>
            <a:ext cx="139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3×12=36cell</a:t>
            </a:r>
            <a:endParaRPr lang="ko-KR" altLang="en-US" b="1" dirty="0"/>
          </a:p>
        </p:txBody>
      </p:sp>
      <p:sp>
        <p:nvSpPr>
          <p:cNvPr id="3" name="오른쪽 화살표 2"/>
          <p:cNvSpPr/>
          <p:nvPr/>
        </p:nvSpPr>
        <p:spPr>
          <a:xfrm>
            <a:off x="5652120" y="3068960"/>
            <a:ext cx="432048" cy="2550472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978204A1-B855-431F-81C0-31146324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895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4. Expected effect of </a:t>
            </a:r>
            <a:r>
              <a:rPr lang="en-US" altLang="ko-KR" dirty="0" err="1"/>
              <a:t>agrivoltaic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22" name="텍스트 개체 틀 2">
            <a:extLst>
              <a:ext uri="{FF2B5EF4-FFF2-40B4-BE49-F238E27FC236}">
                <a16:creationId xmlns:a16="http://schemas.microsoft.com/office/drawing/2014/main" id="{39406527-8067-44AB-8A7B-002FBE460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3205" y="1394963"/>
            <a:ext cx="2735232" cy="474067"/>
          </a:xfrm>
          <a:solidFill>
            <a:srgbClr val="0080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Crop yield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3" name="텍스트 개체 틀 4">
            <a:extLst>
              <a:ext uri="{FF2B5EF4-FFF2-40B4-BE49-F238E27FC236}">
                <a16:creationId xmlns:a16="http://schemas.microsoft.com/office/drawing/2014/main" id="{42708356-7087-4944-AF20-F18011981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5734" y="1394963"/>
            <a:ext cx="2738193" cy="474067"/>
          </a:xfrm>
          <a:solidFill>
            <a:schemeClr val="accent2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Solar power generation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98A8D39-283E-423A-A07C-FFCA0368ECF4}"/>
              </a:ext>
            </a:extLst>
          </p:cNvPr>
          <p:cNvSpPr/>
          <p:nvPr/>
        </p:nvSpPr>
        <p:spPr>
          <a:xfrm>
            <a:off x="1913208" y="1916832"/>
            <a:ext cx="6480718" cy="413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accent3">
                    <a:lumMod val="50000"/>
                  </a:schemeClr>
                </a:solidFill>
              </a:rPr>
              <a:t>Farmland</a:t>
            </a:r>
            <a:endParaRPr lang="ko-KR" altLang="en-US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C55496DA-33AD-43A0-BDA8-538806FBD2AB}"/>
              </a:ext>
            </a:extLst>
          </p:cNvPr>
          <p:cNvSpPr/>
          <p:nvPr/>
        </p:nvSpPr>
        <p:spPr>
          <a:xfrm>
            <a:off x="401038" y="2475082"/>
            <a:ext cx="1152128" cy="1050256"/>
          </a:xfrm>
          <a:prstGeom prst="ellipse">
            <a:avLst/>
          </a:prstGeom>
          <a:ln w="603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Farmer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9D08DC25-4375-4871-9594-0C77528E1A68}"/>
              </a:ext>
            </a:extLst>
          </p:cNvPr>
          <p:cNvSpPr/>
          <p:nvPr/>
        </p:nvSpPr>
        <p:spPr>
          <a:xfrm>
            <a:off x="395536" y="4768322"/>
            <a:ext cx="1152128" cy="1069104"/>
          </a:xfrm>
          <a:prstGeom prst="ellipse">
            <a:avLst/>
          </a:prstGeom>
          <a:ln w="603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Society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0766EFBC-215F-4273-873F-DD5E7A78E03F}"/>
              </a:ext>
            </a:extLst>
          </p:cNvPr>
          <p:cNvSpPr/>
          <p:nvPr/>
        </p:nvSpPr>
        <p:spPr>
          <a:xfrm>
            <a:off x="1913206" y="2475082"/>
            <a:ext cx="3028513" cy="954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rgbClr val="0000CC"/>
                </a:solidFill>
              </a:rPr>
              <a:t>Maintain crop yield profit</a:t>
            </a:r>
          </a:p>
          <a:p>
            <a:r>
              <a:rPr lang="en-US" altLang="ko-KR" sz="1600" b="1" dirty="0">
                <a:solidFill>
                  <a:schemeClr val="tx1"/>
                </a:solidFill>
              </a:rPr>
              <a:t>  (yield could decrease)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54D5443-FC7F-4691-A343-C8EAC18F6C48}"/>
              </a:ext>
            </a:extLst>
          </p:cNvPr>
          <p:cNvSpPr/>
          <p:nvPr/>
        </p:nvSpPr>
        <p:spPr>
          <a:xfrm>
            <a:off x="1913207" y="4814583"/>
            <a:ext cx="3168351" cy="954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/>
                </a:solidFill>
              </a:rPr>
              <a:t>Sustainable agriculture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/>
                </a:solidFill>
              </a:rPr>
              <a:t>Agriculture direct subsidy budget preservation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4693052-0317-4E48-99EB-5A5E3303428A}"/>
              </a:ext>
            </a:extLst>
          </p:cNvPr>
          <p:cNvSpPr/>
          <p:nvPr/>
        </p:nvSpPr>
        <p:spPr>
          <a:xfrm>
            <a:off x="5225575" y="2475082"/>
            <a:ext cx="3168351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rgbClr val="0000CC"/>
                </a:solidFill>
              </a:rPr>
              <a:t>Non-farming profit over 10,000 USD/year</a:t>
            </a:r>
          </a:p>
          <a:p>
            <a:r>
              <a:rPr lang="en-US" altLang="ko-KR" sz="1600" b="1" dirty="0">
                <a:solidFill>
                  <a:srgbClr val="0000CC"/>
                </a:solidFill>
              </a:rPr>
              <a:t>  </a:t>
            </a:r>
            <a:r>
              <a:rPr lang="ko-KR" altLang="en-US" sz="1600" b="1" dirty="0">
                <a:solidFill>
                  <a:srgbClr val="0000CC"/>
                </a:solidFill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</a:rPr>
              <a:t>(2,000</a:t>
            </a:r>
            <a:r>
              <a:rPr lang="ko-KR" altLang="en-US" sz="1600" b="1" dirty="0">
                <a:solidFill>
                  <a:schemeClr val="tx1"/>
                </a:solidFill>
              </a:rPr>
              <a:t>㎡</a:t>
            </a:r>
            <a:r>
              <a:rPr lang="en-US" altLang="ko-KR" sz="1600" b="1" dirty="0">
                <a:solidFill>
                  <a:schemeClr val="tx1"/>
                </a:solidFill>
              </a:rPr>
              <a:t>, 100kW)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ko-KR" altLang="en-US" sz="1600" b="1" dirty="0">
                <a:solidFill>
                  <a:schemeClr val="tx1"/>
                </a:solidFill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</a:rPr>
              <a:t>pension for old farmers</a:t>
            </a:r>
            <a:endParaRPr lang="en-US" altLang="ko-KR" sz="1600" b="1" dirty="0">
              <a:solidFill>
                <a:srgbClr val="0000CC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66466F28-3B61-4E9B-8430-5160A1695A99}"/>
              </a:ext>
            </a:extLst>
          </p:cNvPr>
          <p:cNvSpPr/>
          <p:nvPr/>
        </p:nvSpPr>
        <p:spPr>
          <a:xfrm>
            <a:off x="5225576" y="4779338"/>
            <a:ext cx="3168351" cy="954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/>
                </a:solidFill>
              </a:rPr>
              <a:t>Renewable energy 3020 agenda achievable</a:t>
            </a:r>
          </a:p>
          <a:p>
            <a:r>
              <a:rPr lang="en-US" altLang="ko-KR" sz="1600" b="1" dirty="0">
                <a:solidFill>
                  <a:schemeClr val="tx1"/>
                </a:solidFill>
              </a:rPr>
              <a:t>   (10GW</a:t>
            </a:r>
            <a:r>
              <a:rPr lang="ko-KR" altLang="en-US" sz="1600" b="1" dirty="0">
                <a:solidFill>
                  <a:schemeClr val="tx1"/>
                </a:solidFill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</a:rPr>
              <a:t>of farm-solar energy)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2DA5BFF-4895-475E-83F7-CA546FE28D13}"/>
              </a:ext>
            </a:extLst>
          </p:cNvPr>
          <p:cNvSpPr/>
          <p:nvPr/>
        </p:nvSpPr>
        <p:spPr>
          <a:xfrm>
            <a:off x="1913204" y="5824112"/>
            <a:ext cx="6480722" cy="773240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Achieving sustainable agriculture and expending renewable energy simultaneously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24026D2A-694C-454B-990A-8C8D85315B1E}"/>
              </a:ext>
            </a:extLst>
          </p:cNvPr>
          <p:cNvSpPr/>
          <p:nvPr/>
        </p:nvSpPr>
        <p:spPr>
          <a:xfrm>
            <a:off x="395536" y="3612278"/>
            <a:ext cx="1152128" cy="1069104"/>
          </a:xfrm>
          <a:prstGeom prst="ellipse">
            <a:avLst/>
          </a:prstGeom>
          <a:ln w="603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Agriculture industry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6F0EA163-0CC2-4EAD-BFDB-5A4CF0C14C33}"/>
              </a:ext>
            </a:extLst>
          </p:cNvPr>
          <p:cNvSpPr/>
          <p:nvPr/>
        </p:nvSpPr>
        <p:spPr>
          <a:xfrm>
            <a:off x="1913207" y="3491027"/>
            <a:ext cx="3168351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rgbClr val="0000CC"/>
                </a:solidFill>
              </a:rPr>
              <a:t>Maintain farmland</a:t>
            </a:r>
            <a:r>
              <a:rPr lang="en-US" altLang="ko-KR" sz="1600" b="1" dirty="0">
                <a:solidFill>
                  <a:schemeClr val="tx1"/>
                </a:solidFill>
              </a:rPr>
              <a:t>, farming</a:t>
            </a:r>
            <a:br>
              <a:rPr lang="en-US" altLang="ko-KR" sz="1600" b="1" dirty="0">
                <a:solidFill>
                  <a:schemeClr val="tx1"/>
                </a:solidFill>
              </a:rPr>
            </a:br>
            <a:r>
              <a:rPr lang="en-US" altLang="ko-KR" sz="1600" b="1" dirty="0">
                <a:solidFill>
                  <a:schemeClr val="tx1"/>
                </a:solidFill>
              </a:rPr>
              <a:t>(1.5%</a:t>
            </a:r>
            <a:r>
              <a:rPr lang="ko-KR" altLang="en-US" sz="1600" b="1" dirty="0">
                <a:solidFill>
                  <a:schemeClr val="tx1"/>
                </a:solidFill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</a:rPr>
              <a:t>of 1.7mil ha farmland with </a:t>
            </a:r>
            <a:r>
              <a:rPr lang="en-US" altLang="ko-KR" sz="1600" b="1" dirty="0" err="1">
                <a:solidFill>
                  <a:schemeClr val="tx1"/>
                </a:solidFill>
              </a:rPr>
              <a:t>agrivoltaic</a:t>
            </a:r>
            <a:r>
              <a:rPr lang="en-US" altLang="ko-KR" sz="16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341928C2-85BF-46F0-94D2-4A4EAFFB21A3}"/>
              </a:ext>
            </a:extLst>
          </p:cNvPr>
          <p:cNvSpPr/>
          <p:nvPr/>
        </p:nvSpPr>
        <p:spPr>
          <a:xfrm>
            <a:off x="5225575" y="3461904"/>
            <a:ext cx="3168351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/>
                </a:solidFill>
              </a:rPr>
              <a:t>Maintain farmers</a:t>
            </a:r>
            <a:r>
              <a:rPr lang="ko-KR" altLang="en-US" sz="1600" b="1" dirty="0">
                <a:solidFill>
                  <a:schemeClr val="tx1"/>
                </a:solidFill>
              </a:rPr>
              <a:t> 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US" altLang="ko-KR" sz="1600" b="1" dirty="0">
                <a:solidFill>
                  <a:srgbClr val="0000CC"/>
                </a:solidFill>
              </a:rPr>
              <a:t>support</a:t>
            </a:r>
            <a:r>
              <a:rPr lang="en-US" altLang="ko-KR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sz="1600" b="1" dirty="0">
                <a:solidFill>
                  <a:srgbClr val="0000CC"/>
                </a:solidFill>
              </a:rPr>
              <a:t>100,000 farmhouses</a:t>
            </a:r>
            <a:r>
              <a:rPr lang="ko-KR" altLang="en-US" sz="1600" b="1" dirty="0">
                <a:solidFill>
                  <a:srgbClr val="0000CC"/>
                </a:solidFill>
              </a:rPr>
              <a:t> </a:t>
            </a:r>
            <a:endParaRPr lang="en-US" altLang="ko-KR" sz="1600" b="1" dirty="0">
              <a:solidFill>
                <a:srgbClr val="0000CC"/>
              </a:solidFill>
            </a:endParaRPr>
          </a:p>
          <a:p>
            <a:r>
              <a:rPr lang="en-US" altLang="ko-KR" sz="1600" b="1" dirty="0">
                <a:solidFill>
                  <a:srgbClr val="0000CC"/>
                </a:solidFill>
              </a:rPr>
              <a:t>   </a:t>
            </a:r>
            <a:r>
              <a:rPr lang="en-US" altLang="ko-KR" sz="1600" b="1" dirty="0">
                <a:solidFill>
                  <a:schemeClr val="tx1"/>
                </a:solidFill>
              </a:rPr>
              <a:t>(10GW of solar energy)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더하기 기호 34">
            <a:extLst>
              <a:ext uri="{FF2B5EF4-FFF2-40B4-BE49-F238E27FC236}">
                <a16:creationId xmlns:a16="http://schemas.microsoft.com/office/drawing/2014/main" id="{344498EF-834B-4AEA-BC33-EB52078BDA4F}"/>
              </a:ext>
            </a:extLst>
          </p:cNvPr>
          <p:cNvSpPr/>
          <p:nvPr/>
        </p:nvSpPr>
        <p:spPr>
          <a:xfrm>
            <a:off x="4941719" y="1394963"/>
            <a:ext cx="385894" cy="402058"/>
          </a:xfrm>
          <a:prstGeom prst="mathPlus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E355A647-3BF3-4182-9D05-D268C77A2300}"/>
              </a:ext>
            </a:extLst>
          </p:cNvPr>
          <p:cNvCxnSpPr/>
          <p:nvPr/>
        </p:nvCxnSpPr>
        <p:spPr>
          <a:xfrm flipV="1">
            <a:off x="1913205" y="3525338"/>
            <a:ext cx="6409277" cy="29864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5BF89F08-A970-4D92-B19C-59E13A7ADF64}"/>
              </a:ext>
            </a:extLst>
          </p:cNvPr>
          <p:cNvCxnSpPr/>
          <p:nvPr/>
        </p:nvCxnSpPr>
        <p:spPr>
          <a:xfrm flipV="1">
            <a:off x="1913204" y="4714256"/>
            <a:ext cx="6409277" cy="29864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644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D5474E-71F9-4534-A283-1AD9AF65E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5BD15D5-0C7C-4830-8D1B-91A0E827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DF079551-99D2-4581-A46E-75AA8381AF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7544" y="1001192"/>
            <a:ext cx="5544616" cy="733278"/>
          </a:xfrm>
        </p:spPr>
        <p:txBody>
          <a:bodyPr/>
          <a:lstStyle/>
          <a:p>
            <a:r>
              <a:rPr lang="en-US" altLang="ko-KR" dirty="0"/>
              <a:t>Profitability analysis</a:t>
            </a:r>
          </a:p>
          <a:p>
            <a:pPr marL="0" indent="0">
              <a:buNone/>
            </a:pPr>
            <a:r>
              <a:rPr lang="en-US" altLang="ko-KR" dirty="0"/>
              <a:t>  - Depends on energy and agricultural policies</a:t>
            </a:r>
            <a:endParaRPr lang="ko-KR" altLang="en-US" dirty="0"/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590FD68A-52EE-46DC-9237-20CDEF0C4638}"/>
              </a:ext>
            </a:extLst>
          </p:cNvPr>
          <p:cNvSpPr txBox="1">
            <a:spLocks/>
          </p:cNvSpPr>
          <p:nvPr/>
        </p:nvSpPr>
        <p:spPr>
          <a:xfrm>
            <a:off x="3563888" y="2461062"/>
            <a:ext cx="2618290" cy="11425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indent="0" algn="ctr">
              <a:spcBef>
                <a:spcPct val="20000"/>
              </a:spcBef>
              <a:buFont typeface="Wingdings" panose="05000000000000000000" pitchFamily="2" charset="2"/>
              <a:buNone/>
              <a:defRPr b="1"/>
            </a:lvl1pPr>
            <a:lvl2pPr indent="0">
              <a:spcBef>
                <a:spcPct val="20000"/>
              </a:spcBef>
              <a:buFont typeface="Arial" panose="020B0604020202020204" pitchFamily="34" charset="0"/>
              <a:buNone/>
              <a:defRPr sz="2000" b="1"/>
            </a:lvl2pPr>
            <a:lvl3pPr indent="0">
              <a:spcBef>
                <a:spcPct val="20000"/>
              </a:spcBef>
              <a:buFont typeface="Arial" panose="020B0604020202020204" pitchFamily="34" charset="0"/>
              <a:buNone/>
              <a:defRPr b="1"/>
            </a:lvl3pPr>
            <a:lvl4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4pPr>
            <a:lvl5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5pPr>
            <a:lvl6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indent="0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en-US" altLang="ko-KR" dirty="0"/>
              <a:t>Revenue</a:t>
            </a:r>
            <a:r>
              <a:rPr lang="ko-KR" altLang="en-US" dirty="0"/>
              <a:t> </a:t>
            </a:r>
            <a:r>
              <a:rPr lang="en-US" altLang="ko-KR" dirty="0"/>
              <a:t>$20,500/year</a:t>
            </a:r>
          </a:p>
          <a:p>
            <a:r>
              <a:rPr lang="en-US" altLang="ko-KR" dirty="0"/>
              <a:t>Profit</a:t>
            </a:r>
            <a:r>
              <a:rPr lang="ko-KR" altLang="en-US" dirty="0"/>
              <a:t>     </a:t>
            </a:r>
            <a:r>
              <a:rPr lang="en-US" altLang="ko-KR" dirty="0"/>
              <a:t>$10,500/year</a:t>
            </a:r>
          </a:p>
          <a:p>
            <a:r>
              <a:rPr lang="en-US" altLang="ko-KR" dirty="0"/>
              <a:t>Initial self payment </a:t>
            </a:r>
            <a:r>
              <a:rPr lang="en-US" altLang="ko-KR" dirty="0">
                <a:solidFill>
                  <a:srgbClr val="0000CC"/>
                </a:solidFill>
              </a:rPr>
              <a:t>$21,882</a:t>
            </a:r>
          </a:p>
        </p:txBody>
      </p:sp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8B4A96DC-35CF-4082-B703-8964F39CE981}"/>
              </a:ext>
            </a:extLst>
          </p:cNvPr>
          <p:cNvSpPr txBox="1">
            <a:spLocks/>
          </p:cNvSpPr>
          <p:nvPr/>
        </p:nvSpPr>
        <p:spPr>
          <a:xfrm>
            <a:off x="6588224" y="1911891"/>
            <a:ext cx="2376264" cy="4740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800" dirty="0"/>
              <a:t>Agriculture profit</a:t>
            </a:r>
            <a:endParaRPr lang="ko-KR" altLang="en-US" sz="1800" dirty="0"/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06E254E5-CA79-42E2-9B21-D952959BEA8B}"/>
              </a:ext>
            </a:extLst>
          </p:cNvPr>
          <p:cNvSpPr txBox="1">
            <a:spLocks/>
          </p:cNvSpPr>
          <p:nvPr/>
        </p:nvSpPr>
        <p:spPr>
          <a:xfrm>
            <a:off x="6588224" y="2461062"/>
            <a:ext cx="2376264" cy="11425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ko-KR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en-US" altLang="ko-KR" sz="1700" dirty="0"/>
              <a:t>Revenue</a:t>
            </a:r>
            <a:r>
              <a:rPr lang="ko-KR" altLang="en-US" sz="1700" dirty="0"/>
              <a:t> </a:t>
            </a:r>
            <a:r>
              <a:rPr lang="en-US" altLang="ko-KR" sz="1700" dirty="0"/>
              <a:t>$2,000/year</a:t>
            </a:r>
          </a:p>
          <a:p>
            <a:r>
              <a:rPr lang="en-US" altLang="ko-KR" sz="1700" dirty="0"/>
              <a:t>Profit</a:t>
            </a:r>
            <a:r>
              <a:rPr lang="ko-KR" altLang="en-US" sz="1700" dirty="0"/>
              <a:t>     </a:t>
            </a:r>
            <a:r>
              <a:rPr lang="en-US" altLang="ko-KR" sz="1700" dirty="0"/>
              <a:t>$1,300/year</a:t>
            </a:r>
          </a:p>
        </p:txBody>
      </p:sp>
      <p:sp>
        <p:nvSpPr>
          <p:cNvPr id="14" name="더하기 기호 13">
            <a:extLst>
              <a:ext uri="{FF2B5EF4-FFF2-40B4-BE49-F238E27FC236}">
                <a16:creationId xmlns:a16="http://schemas.microsoft.com/office/drawing/2014/main" id="{D9D0EF2B-EF20-47E7-9319-413CDF198171}"/>
              </a:ext>
            </a:extLst>
          </p:cNvPr>
          <p:cNvSpPr/>
          <p:nvPr/>
        </p:nvSpPr>
        <p:spPr>
          <a:xfrm>
            <a:off x="6202330" y="1954007"/>
            <a:ext cx="385894" cy="402058"/>
          </a:xfrm>
          <a:prstGeom prst="mathPlus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5" name="텍스트 개체 틀 6">
            <a:extLst>
              <a:ext uri="{FF2B5EF4-FFF2-40B4-BE49-F238E27FC236}">
                <a16:creationId xmlns:a16="http://schemas.microsoft.com/office/drawing/2014/main" id="{4B0EA990-EA13-4666-B196-E19DE04017EF}"/>
              </a:ext>
            </a:extLst>
          </p:cNvPr>
          <p:cNvSpPr txBox="1">
            <a:spLocks/>
          </p:cNvSpPr>
          <p:nvPr/>
        </p:nvSpPr>
        <p:spPr>
          <a:xfrm>
            <a:off x="3563888" y="1918003"/>
            <a:ext cx="2618290" cy="474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91440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dirty="0"/>
              <a:t>Solar energy profit</a:t>
            </a:r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B389FE-92FE-49D6-AFA4-81D59B1C7E84}"/>
              </a:ext>
            </a:extLst>
          </p:cNvPr>
          <p:cNvSpPr txBox="1"/>
          <p:nvPr/>
        </p:nvSpPr>
        <p:spPr>
          <a:xfrm>
            <a:off x="3563888" y="3641005"/>
            <a:ext cx="5328592" cy="13721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50000"/>
              </a:lnSpc>
              <a:spcBef>
                <a:spcPts val="500"/>
              </a:spcBef>
              <a:buFont typeface="Wingdings" panose="05000000000000000000" pitchFamily="2" charset="2"/>
              <a:buChar char="u"/>
            </a:pPr>
            <a:endParaRPr lang="en-US" altLang="ko-KR" sz="900" dirty="0"/>
          </a:p>
          <a:p>
            <a:pPr fontAlgn="base">
              <a:lnSpc>
                <a:spcPct val="50000"/>
              </a:lnSpc>
              <a:spcBef>
                <a:spcPts val="500"/>
              </a:spcBef>
              <a:buFont typeface="Wingdings" panose="05000000000000000000" pitchFamily="2" charset="2"/>
              <a:buChar char="u"/>
            </a:pPr>
            <a:r>
              <a:rPr lang="en-US" altLang="ko-KR" sz="900" dirty="0"/>
              <a:t> </a:t>
            </a:r>
            <a:r>
              <a:rPr lang="ko-KR" altLang="en-US" sz="900" dirty="0"/>
              <a:t>산출 근거</a:t>
            </a:r>
          </a:p>
          <a:p>
            <a:pPr marL="171450" indent="-171450" fontAlgn="base">
              <a:lnSpc>
                <a:spcPct val="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900" dirty="0"/>
              <a:t>발전시간 </a:t>
            </a:r>
            <a:r>
              <a:rPr lang="en-US" altLang="ko-KR" sz="900" dirty="0"/>
              <a:t>3.6</a:t>
            </a:r>
            <a:r>
              <a:rPr lang="ko-KR" altLang="en-US" sz="900" dirty="0"/>
              <a:t>시간</a:t>
            </a:r>
            <a:r>
              <a:rPr lang="en-US" altLang="ko-KR" sz="900" dirty="0"/>
              <a:t>/</a:t>
            </a:r>
            <a:r>
              <a:rPr lang="ko-KR" altLang="en-US" sz="900" dirty="0"/>
              <a:t>일</a:t>
            </a:r>
            <a:endParaRPr lang="en-US" altLang="ko-KR" sz="900" dirty="0"/>
          </a:p>
          <a:p>
            <a:pPr marL="171450" indent="-171450" fontAlgn="base">
              <a:lnSpc>
                <a:spcPct val="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900" dirty="0"/>
              <a:t>FIT </a:t>
            </a:r>
            <a:r>
              <a:rPr lang="ko-KR" altLang="en-US" sz="900" dirty="0"/>
              <a:t>판매단가 </a:t>
            </a:r>
            <a:r>
              <a:rPr lang="en-US" altLang="ko-KR" sz="900" dirty="0"/>
              <a:t>SMP</a:t>
            </a:r>
            <a:r>
              <a:rPr lang="ko-KR" altLang="en-US" sz="900" dirty="0"/>
              <a:t> </a:t>
            </a:r>
            <a:r>
              <a:rPr lang="en-US" altLang="ko-KR" sz="900" dirty="0"/>
              <a:t>+ 1 REC = 184,393, </a:t>
            </a:r>
            <a:r>
              <a:rPr lang="ko-KR" altLang="en-US" sz="900" dirty="0"/>
              <a:t>가중치 </a:t>
            </a:r>
            <a:r>
              <a:rPr lang="en-US" altLang="ko-KR" sz="900" dirty="0"/>
              <a:t>1.2 </a:t>
            </a:r>
            <a:r>
              <a:rPr lang="ko-KR" altLang="en-US" sz="900" dirty="0"/>
              <a:t>감안 시 </a:t>
            </a:r>
            <a:r>
              <a:rPr lang="en-US" altLang="ko-KR" sz="900" dirty="0"/>
              <a:t>202.4</a:t>
            </a:r>
            <a:r>
              <a:rPr lang="ko-KR" altLang="en-US" sz="900" dirty="0"/>
              <a:t>원</a:t>
            </a:r>
            <a:r>
              <a:rPr lang="en-US" altLang="ko-KR" sz="900" dirty="0"/>
              <a:t>/kW</a:t>
            </a:r>
            <a:endParaRPr lang="ko-KR" altLang="en-US" sz="900" dirty="0"/>
          </a:p>
          <a:p>
            <a:pPr marL="171450" indent="-171450">
              <a:lnSpc>
                <a:spcPct val="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900" dirty="0"/>
              <a:t>SMP, REC</a:t>
            </a:r>
            <a:r>
              <a:rPr lang="ko-KR" altLang="en-US" sz="900" dirty="0"/>
              <a:t>는 ＇</a:t>
            </a:r>
            <a:r>
              <a:rPr lang="en-US" altLang="ko-KR" sz="900" dirty="0"/>
              <a:t>19</a:t>
            </a:r>
            <a:r>
              <a:rPr lang="ko-KR" altLang="en-US" sz="900" dirty="0"/>
              <a:t>년 소형태양광 고정가격계약 매입가격 적용</a:t>
            </a:r>
            <a:r>
              <a:rPr lang="en-US" altLang="ko-KR" sz="900" dirty="0"/>
              <a:t>(</a:t>
            </a:r>
            <a:r>
              <a:rPr lang="ko-KR" altLang="en-US" sz="900" dirty="0"/>
              <a:t>산자부공고제</a:t>
            </a:r>
            <a:r>
              <a:rPr lang="en-US" altLang="ko-KR" sz="900" dirty="0"/>
              <a:t>2018-22</a:t>
            </a:r>
            <a:r>
              <a:rPr lang="ko-KR" altLang="en-US" sz="900" dirty="0"/>
              <a:t>호</a:t>
            </a:r>
            <a:r>
              <a:rPr lang="en-US" altLang="ko-KR" sz="900" dirty="0"/>
              <a:t>)</a:t>
            </a:r>
            <a:endParaRPr lang="ko-KR" altLang="en-US" sz="900" dirty="0"/>
          </a:p>
          <a:p>
            <a:pPr marL="171450" indent="-171450">
              <a:lnSpc>
                <a:spcPct val="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900" dirty="0"/>
              <a:t>20</a:t>
            </a:r>
            <a:r>
              <a:rPr lang="ko-KR" altLang="en-US" sz="900" dirty="0"/>
              <a:t>년 산술평균</a:t>
            </a:r>
            <a:r>
              <a:rPr lang="en-US" altLang="ko-KR" sz="900" dirty="0"/>
              <a:t>, </a:t>
            </a:r>
            <a:r>
              <a:rPr lang="ko-KR" altLang="en-US" sz="900" dirty="0"/>
              <a:t>효율감소 </a:t>
            </a:r>
            <a:r>
              <a:rPr lang="en-US" altLang="ko-KR" sz="900" dirty="0"/>
              <a:t>0.7%/</a:t>
            </a:r>
            <a:r>
              <a:rPr lang="ko-KR" altLang="en-US" sz="900" dirty="0"/>
              <a:t>년</a:t>
            </a:r>
            <a:r>
              <a:rPr lang="en-US" altLang="ko-KR" sz="900" dirty="0"/>
              <a:t>, </a:t>
            </a:r>
            <a:r>
              <a:rPr lang="ko-KR" altLang="en-US" sz="900" dirty="0"/>
              <a:t>안전관리비</a:t>
            </a:r>
            <a:r>
              <a:rPr lang="en-US" altLang="ko-KR" sz="900" dirty="0"/>
              <a:t>+</a:t>
            </a:r>
            <a:r>
              <a:rPr lang="ko-KR" altLang="en-US" sz="900" dirty="0"/>
              <a:t>보험료</a:t>
            </a:r>
            <a:r>
              <a:rPr lang="en-US" altLang="ko-KR" sz="900" dirty="0"/>
              <a:t>, </a:t>
            </a:r>
            <a:r>
              <a:rPr lang="ko-KR" altLang="en-US" sz="900" dirty="0"/>
              <a:t>수선적립금 </a:t>
            </a:r>
            <a:r>
              <a:rPr lang="en-US" altLang="ko-KR" sz="900" dirty="0"/>
              <a:t>170</a:t>
            </a:r>
            <a:r>
              <a:rPr lang="ko-KR" altLang="en-US" sz="900" dirty="0"/>
              <a:t>만원</a:t>
            </a:r>
            <a:r>
              <a:rPr lang="en-US" altLang="ko-KR" sz="900" dirty="0"/>
              <a:t>/</a:t>
            </a:r>
            <a:r>
              <a:rPr lang="ko-KR" altLang="en-US" sz="900" dirty="0"/>
              <a:t>년</a:t>
            </a:r>
            <a:endParaRPr lang="en-US" altLang="ko-KR" sz="900" dirty="0"/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900" dirty="0"/>
              <a:t>시설비 </a:t>
            </a:r>
            <a:r>
              <a:rPr lang="en-US" altLang="ko-KR" sz="900" dirty="0"/>
              <a:t>:  </a:t>
            </a:r>
            <a:r>
              <a:rPr lang="ko-KR" altLang="en-US" sz="900" dirty="0"/>
              <a:t>발전</a:t>
            </a:r>
            <a:r>
              <a:rPr lang="en-US" altLang="ko-KR" sz="900" dirty="0"/>
              <a:t>/</a:t>
            </a:r>
            <a:r>
              <a:rPr lang="ko-KR" altLang="en-US" sz="900" dirty="0"/>
              <a:t>개발인허가 포함</a:t>
            </a:r>
            <a:r>
              <a:rPr lang="en-US" altLang="ko-KR" sz="900" dirty="0"/>
              <a:t> (</a:t>
            </a:r>
            <a:r>
              <a:rPr lang="ko-KR" altLang="en-US" sz="900" dirty="0" err="1"/>
              <a:t>토지대</a:t>
            </a:r>
            <a:r>
              <a:rPr lang="en-US" altLang="ko-KR" sz="900" dirty="0"/>
              <a:t>, </a:t>
            </a:r>
            <a:r>
              <a:rPr lang="ko-KR" altLang="en-US" sz="900" dirty="0"/>
              <a:t>농지보전부담금</a:t>
            </a:r>
            <a:r>
              <a:rPr lang="en-US" altLang="ko-KR" sz="900" dirty="0"/>
              <a:t>, </a:t>
            </a:r>
            <a:r>
              <a:rPr lang="ko-KR" altLang="en-US" sz="900" dirty="0"/>
              <a:t>개발부담금 제외</a:t>
            </a:r>
            <a:r>
              <a:rPr lang="en-US" altLang="ko-KR" sz="900" dirty="0"/>
              <a:t>), </a:t>
            </a:r>
            <a:r>
              <a:rPr lang="ko-KR" altLang="en-US" sz="900" dirty="0"/>
              <a:t>시설비 </a:t>
            </a:r>
            <a:r>
              <a:rPr lang="en-US" altLang="ko-KR" sz="900" dirty="0"/>
              <a:t>1.8</a:t>
            </a:r>
            <a:r>
              <a:rPr lang="ko-KR" altLang="en-US" sz="900" dirty="0"/>
              <a:t>억원의 </a:t>
            </a:r>
            <a:r>
              <a:rPr lang="en-US" altLang="ko-KR" sz="900" dirty="0"/>
              <a:t>90%</a:t>
            </a:r>
            <a:r>
              <a:rPr lang="ko-KR" altLang="en-US" sz="900" dirty="0"/>
              <a:t>는 에너지공단의 </a:t>
            </a:r>
            <a:r>
              <a:rPr lang="en-US" altLang="ko-KR" sz="900" dirty="0"/>
              <a:t>1.75% </a:t>
            </a:r>
            <a:r>
              <a:rPr lang="ko-KR" altLang="en-US" sz="900" dirty="0"/>
              <a:t>장기저리 대출 </a:t>
            </a:r>
            <a:r>
              <a:rPr lang="en-US" altLang="ko-KR" sz="900" dirty="0"/>
              <a:t>+</a:t>
            </a:r>
            <a:r>
              <a:rPr lang="ko-KR" altLang="en-US" sz="900" dirty="0"/>
              <a:t>계통연계비 </a:t>
            </a:r>
            <a:r>
              <a:rPr lang="en-US" altLang="ko-KR" sz="900" dirty="0"/>
              <a:t>850</a:t>
            </a:r>
            <a:r>
              <a:rPr lang="ko-KR" altLang="en-US" sz="900" dirty="0"/>
              <a:t>만원</a:t>
            </a:r>
            <a:endParaRPr lang="en-US" altLang="ko-KR" sz="900" dirty="0"/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900" dirty="0"/>
              <a:t>농업수익 </a:t>
            </a:r>
            <a:r>
              <a:rPr lang="en-US" altLang="ko-KR" sz="900" dirty="0"/>
              <a:t>: </a:t>
            </a:r>
            <a:r>
              <a:rPr lang="ko-KR" altLang="en-US" sz="900" dirty="0"/>
              <a:t>쌀 </a:t>
            </a:r>
            <a:r>
              <a:rPr lang="en-US" altLang="ko-KR" sz="900" dirty="0"/>
              <a:t>14</a:t>
            </a:r>
            <a:r>
              <a:rPr lang="ko-KR" altLang="en-US" sz="900" dirty="0"/>
              <a:t>가마</a:t>
            </a:r>
            <a:r>
              <a:rPr lang="en-US" altLang="ko-KR" sz="900" dirty="0"/>
              <a:t>/2,000</a:t>
            </a:r>
            <a:r>
              <a:rPr lang="ko-KR" altLang="en-US" sz="900" dirty="0"/>
              <a:t>㎡ </a:t>
            </a:r>
            <a:r>
              <a:rPr lang="en-US" altLang="ko-KR" sz="900" dirty="0"/>
              <a:t>× 17</a:t>
            </a:r>
            <a:r>
              <a:rPr lang="ko-KR" altLang="en-US" sz="900" dirty="0"/>
              <a:t>만원</a:t>
            </a:r>
            <a:r>
              <a:rPr lang="en-US" altLang="ko-KR" sz="900" dirty="0"/>
              <a:t>/</a:t>
            </a:r>
            <a:r>
              <a:rPr lang="ko-KR" altLang="en-US" sz="900" dirty="0"/>
              <a:t>가마</a:t>
            </a:r>
            <a:r>
              <a:rPr lang="en-US" altLang="ko-KR" sz="900" dirty="0"/>
              <a:t>(80kg) = </a:t>
            </a:r>
            <a:r>
              <a:rPr lang="en-US" altLang="ko-KR" sz="900" b="1" dirty="0"/>
              <a:t>238</a:t>
            </a:r>
            <a:r>
              <a:rPr lang="ko-KR" altLang="en-US" sz="900" b="1" dirty="0"/>
              <a:t>만원</a:t>
            </a:r>
            <a:r>
              <a:rPr lang="en-US" altLang="ko-KR" sz="900" b="1" dirty="0"/>
              <a:t>/</a:t>
            </a:r>
            <a:r>
              <a:rPr lang="ko-KR" altLang="en-US" sz="900" b="1" dirty="0"/>
              <a:t>년</a:t>
            </a:r>
            <a:r>
              <a:rPr lang="en-US" altLang="ko-KR" sz="900" b="1" dirty="0"/>
              <a:t>, </a:t>
            </a:r>
            <a:r>
              <a:rPr lang="ko-KR" altLang="en-US" sz="900" dirty="0"/>
              <a:t>농업 비용 제외</a:t>
            </a:r>
            <a:endParaRPr lang="en-US" altLang="ko-KR" sz="900" dirty="0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1D983F10-DF27-4708-99B9-A24958FA373E}"/>
              </a:ext>
            </a:extLst>
          </p:cNvPr>
          <p:cNvSpPr/>
          <p:nvPr/>
        </p:nvSpPr>
        <p:spPr>
          <a:xfrm>
            <a:off x="251518" y="1911891"/>
            <a:ext cx="3024337" cy="1691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</a:rPr>
              <a:t>[Situation in Korea]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tx1"/>
                </a:solidFill>
              </a:rPr>
              <a:t>Subsidy on solar electricity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1"/>
                </a:solidFill>
              </a:rPr>
              <a:t>Electricity for farming is cheap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tx1"/>
                </a:solidFill>
              </a:rPr>
              <a:t>Transmission line is built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tx1"/>
                </a:solidFill>
              </a:rPr>
              <a:t>Limited land for solar power plant</a:t>
            </a: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AFE39EE5-C4AC-41E3-A515-0448887853C6}"/>
              </a:ext>
            </a:extLst>
          </p:cNvPr>
          <p:cNvSpPr/>
          <p:nvPr/>
        </p:nvSpPr>
        <p:spPr>
          <a:xfrm>
            <a:off x="1115617" y="5229200"/>
            <a:ext cx="6984776" cy="151216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b="1" dirty="0">
                <a:solidFill>
                  <a:schemeClr val="tx1"/>
                </a:solidFill>
              </a:rPr>
              <a:t>[Situation in Foreign Countries]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/>
                </a:solidFill>
              </a:rPr>
              <a:t>Need for dispersed generation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/>
                </a:solidFill>
              </a:rPr>
              <a:t>Cost reduction on farming structure and ICT construction, self-use of produced electricity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chemeClr val="tx1"/>
                </a:solidFill>
              </a:rPr>
              <a:t>Compare production cost with other energy sources : Grid parity &amp; transmission cost etc.</a:t>
            </a:r>
          </a:p>
        </p:txBody>
      </p:sp>
      <p:sp>
        <p:nvSpPr>
          <p:cNvPr id="22" name="화살표: 아래쪽 21">
            <a:extLst>
              <a:ext uri="{FF2B5EF4-FFF2-40B4-BE49-F238E27FC236}">
                <a16:creationId xmlns:a16="http://schemas.microsoft.com/office/drawing/2014/main" id="{DD88E77E-2AD1-43DD-859D-2015D22B0003}"/>
              </a:ext>
            </a:extLst>
          </p:cNvPr>
          <p:cNvSpPr/>
          <p:nvPr/>
        </p:nvSpPr>
        <p:spPr>
          <a:xfrm>
            <a:off x="1475656" y="3789040"/>
            <a:ext cx="648072" cy="1224136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24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5. Development of </a:t>
            </a:r>
            <a:r>
              <a:rPr lang="en-US" altLang="ko-KR" dirty="0" err="1"/>
              <a:t>agrivoltaic</a:t>
            </a:r>
            <a:r>
              <a:rPr lang="en-US" altLang="ko-KR" dirty="0"/>
              <a:t> system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idx="13"/>
          </p:nvPr>
        </p:nvSpPr>
        <p:spPr>
          <a:xfrm>
            <a:off x="467544" y="1001192"/>
            <a:ext cx="6559946" cy="1131664"/>
          </a:xfrm>
        </p:spPr>
        <p:txBody>
          <a:bodyPr/>
          <a:lstStyle/>
          <a:p>
            <a:r>
              <a:rPr lang="en-US" altLang="ko-KR" dirty="0"/>
              <a:t>Development of new usage</a:t>
            </a:r>
          </a:p>
          <a:p>
            <a:pPr marL="0" indent="0">
              <a:buNone/>
            </a:pPr>
            <a:r>
              <a:rPr lang="en-US" altLang="ko-KR" dirty="0"/>
              <a:t>  - Land</a:t>
            </a:r>
            <a:r>
              <a:rPr lang="ko-KR" altLang="en-US" dirty="0"/>
              <a:t> </a:t>
            </a:r>
            <a:r>
              <a:rPr lang="en-US" altLang="ko-KR" dirty="0"/>
              <a:t>: orchard, salt pond, Ginseng</a:t>
            </a:r>
          </a:p>
          <a:p>
            <a:pPr marL="0" indent="0">
              <a:buNone/>
            </a:pPr>
            <a:r>
              <a:rPr lang="en-US" altLang="ko-KR" dirty="0"/>
              <a:t>  - Structure</a:t>
            </a:r>
            <a:r>
              <a:rPr lang="ko-KR" altLang="en-US" dirty="0"/>
              <a:t> </a:t>
            </a:r>
            <a:r>
              <a:rPr lang="en-US" altLang="ko-KR" dirty="0"/>
              <a:t>: greenhouse, vinyl greenhouse, drying rack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AA8FF8E-2AB8-43B2-9AF4-CEDA7622B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27369"/>
            <a:ext cx="2794479" cy="20032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_x812431320" descr="EMB00001cf41410">
            <a:extLst>
              <a:ext uri="{FF2B5EF4-FFF2-40B4-BE49-F238E27FC236}">
                <a16:creationId xmlns:a16="http://schemas.microsoft.com/office/drawing/2014/main" id="{EA4EDA04-690A-4E29-9356-80B9F1DA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581128"/>
            <a:ext cx="2794479" cy="19949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_x437790728" descr="EMB0000629c4ba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t="40989" r="20625" b="14406"/>
          <a:stretch/>
        </p:blipFill>
        <p:spPr bwMode="auto">
          <a:xfrm>
            <a:off x="6040644" y="4561828"/>
            <a:ext cx="3024336" cy="20355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409" y="2427369"/>
            <a:ext cx="2910743" cy="20032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99" name="Picture 3" descr="S:\5. 각종 국내외 자료\전라남도 폐염전 태양광발전 사진\사진\신안 지도읍 동양태양광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032" y="2427369"/>
            <a:ext cx="3014464" cy="20032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:\5. 각종 국내외 자료\8-2 일본 자료\KakaoTalk_20180601_13551645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r="23891"/>
          <a:stretch/>
        </p:blipFill>
        <p:spPr bwMode="auto">
          <a:xfrm>
            <a:off x="3029409" y="4561828"/>
            <a:ext cx="2910743" cy="20601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242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idx="13"/>
          </p:nvPr>
        </p:nvSpPr>
        <p:spPr>
          <a:xfrm>
            <a:off x="467544" y="1001192"/>
            <a:ext cx="7992888" cy="627608"/>
          </a:xfrm>
        </p:spPr>
        <p:txBody>
          <a:bodyPr/>
          <a:lstStyle/>
          <a:p>
            <a:r>
              <a:rPr lang="en-US" altLang="ko-KR" dirty="0"/>
              <a:t>ICT (Information &amp; Communication Technologies), smart control technology</a:t>
            </a:r>
            <a:endParaRPr lang="ko-KR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85" y="1742027"/>
            <a:ext cx="6666830" cy="262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47" y="4384460"/>
            <a:ext cx="6673721" cy="242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4C189B7E-5EC7-43C4-AD42-21DFA92B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403648" y="1742027"/>
            <a:ext cx="2880320" cy="276999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Fertiliser</a:t>
            </a:r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sprinkling system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4407495"/>
            <a:ext cx="1728192" cy="461665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damage prevention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7462" y="4407495"/>
            <a:ext cx="1660882" cy="461665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functions to the structure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0958" y="4407495"/>
            <a:ext cx="1660882" cy="461665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check &amp; </a:t>
            </a:r>
            <a:r>
              <a:rPr lang="en-US" altLang="ko-KR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preperation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024" y="1754869"/>
            <a:ext cx="3096344" cy="276999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production monitoring system</a:t>
            </a:r>
            <a:endParaRPr lang="ko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0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911133-CA08-427A-AA0A-852BEFDB3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6. </a:t>
            </a:r>
            <a:r>
              <a:rPr lang="en-US" altLang="ko-KR" dirty="0" err="1"/>
              <a:t>SolarFarm</a:t>
            </a:r>
            <a:r>
              <a:rPr lang="en-US" altLang="ko-KR" dirty="0"/>
              <a:t> introduction</a:t>
            </a:r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35A9217-71F0-453B-87FC-91FBFD69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62C626DA-62F3-4EA5-811F-D497E3D6460C}"/>
              </a:ext>
            </a:extLst>
          </p:cNvPr>
          <p:cNvSpPr/>
          <p:nvPr/>
        </p:nvSpPr>
        <p:spPr>
          <a:xfrm>
            <a:off x="5238879" y="4775514"/>
            <a:ext cx="3725609" cy="12042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</a:rPr>
              <a:t>Agriculture management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500" dirty="0">
                <a:solidFill>
                  <a:schemeClr val="tx1"/>
                </a:solidFill>
              </a:rPr>
              <a:t>Structure compatibility management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 err="1">
                <a:solidFill>
                  <a:schemeClr val="tx1"/>
                </a:solidFill>
              </a:rPr>
              <a:t>Agrivoltaic</a:t>
            </a:r>
            <a:r>
              <a:rPr lang="en-US" altLang="ko-KR" sz="1600" dirty="0">
                <a:solidFill>
                  <a:schemeClr val="tx1"/>
                </a:solidFill>
              </a:rPr>
              <a:t> status &amp; data report</a:t>
            </a:r>
          </a:p>
        </p:txBody>
      </p:sp>
      <p:sp>
        <p:nvSpPr>
          <p:cNvPr id="13" name="오각형 8">
            <a:extLst>
              <a:ext uri="{FF2B5EF4-FFF2-40B4-BE49-F238E27FC236}">
                <a16:creationId xmlns:a16="http://schemas.microsoft.com/office/drawing/2014/main" id="{A3B7E58D-284A-4AED-966E-21C385B87AFF}"/>
              </a:ext>
            </a:extLst>
          </p:cNvPr>
          <p:cNvSpPr/>
          <p:nvPr/>
        </p:nvSpPr>
        <p:spPr>
          <a:xfrm>
            <a:off x="3498118" y="6021288"/>
            <a:ext cx="1563220" cy="448599"/>
          </a:xfrm>
          <a:prstGeom prst="homePlate">
            <a:avLst>
              <a:gd name="adj" fmla="val 4087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Policy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E04735B-F976-4328-9A70-D8D0FA67958F}"/>
              </a:ext>
            </a:extLst>
          </p:cNvPr>
          <p:cNvSpPr/>
          <p:nvPr/>
        </p:nvSpPr>
        <p:spPr>
          <a:xfrm>
            <a:off x="5238879" y="6021288"/>
            <a:ext cx="3725609" cy="448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</a:rPr>
              <a:t>Policy and regulation consulting</a:t>
            </a:r>
          </a:p>
        </p:txBody>
      </p:sp>
      <p:sp>
        <p:nvSpPr>
          <p:cNvPr id="15" name="오각형 8">
            <a:extLst>
              <a:ext uri="{FF2B5EF4-FFF2-40B4-BE49-F238E27FC236}">
                <a16:creationId xmlns:a16="http://schemas.microsoft.com/office/drawing/2014/main" id="{3325F595-651B-4C41-B062-BC9552A5F9B0}"/>
              </a:ext>
            </a:extLst>
          </p:cNvPr>
          <p:cNvSpPr/>
          <p:nvPr/>
        </p:nvSpPr>
        <p:spPr>
          <a:xfrm>
            <a:off x="3502344" y="3520937"/>
            <a:ext cx="1573285" cy="1204207"/>
          </a:xfrm>
          <a:prstGeom prst="homePlate">
            <a:avLst>
              <a:gd name="adj" fmla="val 1722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Education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57E16B9-C711-4973-B493-2EA77AA1D1AD}"/>
              </a:ext>
            </a:extLst>
          </p:cNvPr>
          <p:cNvSpPr/>
          <p:nvPr/>
        </p:nvSpPr>
        <p:spPr>
          <a:xfrm>
            <a:off x="5238879" y="3520937"/>
            <a:ext cx="3725609" cy="12042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</a:rPr>
              <a:t>Business presentation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</a:rPr>
              <a:t>education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550" dirty="0">
                <a:solidFill>
                  <a:schemeClr val="tx1"/>
                </a:solidFill>
              </a:rPr>
              <a:t>Communication window for farmers</a:t>
            </a:r>
          </a:p>
        </p:txBody>
      </p:sp>
      <p:sp>
        <p:nvSpPr>
          <p:cNvPr id="17" name="오각형 8">
            <a:extLst>
              <a:ext uri="{FF2B5EF4-FFF2-40B4-BE49-F238E27FC236}">
                <a16:creationId xmlns:a16="http://schemas.microsoft.com/office/drawing/2014/main" id="{AC1945A9-C1FA-4608-82EE-5D975CA76371}"/>
              </a:ext>
            </a:extLst>
          </p:cNvPr>
          <p:cNvSpPr/>
          <p:nvPr/>
        </p:nvSpPr>
        <p:spPr>
          <a:xfrm>
            <a:off x="3498118" y="4775513"/>
            <a:ext cx="1590200" cy="1204207"/>
          </a:xfrm>
          <a:prstGeom prst="homePlate">
            <a:avLst>
              <a:gd name="adj" fmla="val 17224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Post management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3D8F095A-FB5F-43D9-AEB7-C38D9190D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31590"/>
            <a:ext cx="2592288" cy="60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F7CAB25C-35EE-41FC-9730-91937D2E6D23}"/>
              </a:ext>
            </a:extLst>
          </p:cNvPr>
          <p:cNvGrpSpPr/>
          <p:nvPr/>
        </p:nvGrpSpPr>
        <p:grpSpPr>
          <a:xfrm>
            <a:off x="395536" y="4149080"/>
            <a:ext cx="2736304" cy="1921176"/>
            <a:chOff x="702825" y="2198901"/>
            <a:chExt cx="2996640" cy="210396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7429C4B2-3C63-42AE-ADFB-D8A7AD688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6" t="8233" r="13857" b="41407"/>
            <a:stretch/>
          </p:blipFill>
          <p:spPr>
            <a:xfrm>
              <a:off x="702825" y="2198901"/>
              <a:ext cx="2838922" cy="1736458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F4B95D0D-481E-486B-8313-A2A3FF9FD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2" t="80868" r="10502" b="7536"/>
            <a:stretch/>
          </p:blipFill>
          <p:spPr>
            <a:xfrm>
              <a:off x="702825" y="3902997"/>
              <a:ext cx="2996640" cy="399864"/>
            </a:xfrm>
            <a:prstGeom prst="rect">
              <a:avLst/>
            </a:prstGeom>
          </p:spPr>
        </p:pic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F1A3292-DF22-4096-9272-B91631D6419D}"/>
              </a:ext>
            </a:extLst>
          </p:cNvPr>
          <p:cNvSpPr/>
          <p:nvPr/>
        </p:nvSpPr>
        <p:spPr>
          <a:xfrm>
            <a:off x="3498118" y="1123963"/>
            <a:ext cx="5466370" cy="22130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</a:rPr>
              <a:t>Korea’s first </a:t>
            </a:r>
            <a:r>
              <a:rPr lang="en-US" altLang="ko-KR" sz="1600" dirty="0" err="1">
                <a:solidFill>
                  <a:schemeClr val="tx1"/>
                </a:solidFill>
              </a:rPr>
              <a:t>agrivoltaic</a:t>
            </a:r>
            <a:r>
              <a:rPr lang="en-US" altLang="ko-KR" sz="1600" dirty="0">
                <a:solidFill>
                  <a:schemeClr val="tx1"/>
                </a:solidFill>
              </a:rPr>
              <a:t> farming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</a:rPr>
              <a:t>Participating in government projects &amp; possess largest </a:t>
            </a:r>
            <a:r>
              <a:rPr lang="en-US" altLang="ko-KR" sz="1600" dirty="0" err="1">
                <a:solidFill>
                  <a:schemeClr val="tx1"/>
                </a:solidFill>
              </a:rPr>
              <a:t>agrivoltaic</a:t>
            </a:r>
            <a:r>
              <a:rPr lang="en-US" altLang="ko-KR" sz="1600" dirty="0">
                <a:solidFill>
                  <a:schemeClr val="tx1"/>
                </a:solidFill>
              </a:rPr>
              <a:t> references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</a:rPr>
              <a:t>Expert in organic farming and horticulture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 err="1">
                <a:solidFill>
                  <a:schemeClr val="tx1"/>
                </a:solidFill>
              </a:rPr>
              <a:t>Agrivoltaic</a:t>
            </a:r>
            <a:r>
              <a:rPr lang="en-US" altLang="ko-KR" sz="1600" dirty="0">
                <a:solidFill>
                  <a:schemeClr val="tx1"/>
                </a:solidFill>
              </a:rPr>
              <a:t> consulting and construction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chemeClr val="tx1"/>
                </a:solidFill>
              </a:rPr>
              <a:t>Member of Korea </a:t>
            </a:r>
            <a:r>
              <a:rPr lang="en-US" altLang="ko-KR" sz="1600" dirty="0" err="1">
                <a:solidFill>
                  <a:schemeClr val="tx1"/>
                </a:solidFill>
              </a:rPr>
              <a:t>Agrivoltaic</a:t>
            </a:r>
            <a:r>
              <a:rPr lang="en-US" altLang="ko-KR" sz="1600" dirty="0">
                <a:solidFill>
                  <a:schemeClr val="tx1"/>
                </a:solidFill>
              </a:rPr>
              <a:t> Association(KAVA)</a:t>
            </a:r>
          </a:p>
        </p:txBody>
      </p:sp>
    </p:spTree>
    <p:extLst>
      <p:ext uri="{BB962C8B-B14F-4D97-AF65-F5344CB8AC3E}">
        <p14:creationId xmlns:p14="http://schemas.microsoft.com/office/powerpoint/2010/main" val="32189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CD140F9-4F6B-493C-A4DC-5B8B9DC1C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122" y="4725145"/>
            <a:ext cx="3968689" cy="7344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65BD91B8-9F4E-4479-9AC5-647DD5263C94}"/>
              </a:ext>
            </a:extLst>
          </p:cNvPr>
          <p:cNvSpPr/>
          <p:nvPr/>
        </p:nvSpPr>
        <p:spPr>
          <a:xfrm>
            <a:off x="1839365" y="2003226"/>
            <a:ext cx="54652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/>
                <a:solidFill>
                  <a:schemeClr val="accent3"/>
                </a:solidFill>
              </a:rPr>
              <a:t>Thank you!</a:t>
            </a:r>
            <a:endParaRPr lang="ko-KR" alt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96402-88E5-49C8-8EFE-0A32B77BB018}"/>
              </a:ext>
            </a:extLst>
          </p:cNvPr>
          <p:cNvSpPr txBox="1"/>
          <p:nvPr/>
        </p:nvSpPr>
        <p:spPr>
          <a:xfrm>
            <a:off x="2699792" y="5517232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solarfarm@solarfarm.co.kr  www.solarfarm.co.kr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49178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1. Definition of </a:t>
            </a:r>
            <a:r>
              <a:rPr lang="en-US" altLang="ko-KR" dirty="0" err="1"/>
              <a:t>Agrivoltaic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pic>
        <p:nvPicPr>
          <p:cNvPr id="11" name="Picture 2" descr="N:\2. 시험단지\2. 솔라쉐어링 (벼)\2. 솔라쉐어링 (벼) 영농일지\160817 벼\P1120018.JPG">
            <a:extLst>
              <a:ext uri="{FF2B5EF4-FFF2-40B4-BE49-F238E27FC236}">
                <a16:creationId xmlns:a16="http://schemas.microsoft.com/office/drawing/2014/main" id="{2A5434C2-2701-467F-8BA4-63D0E1F0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61" y="2450166"/>
            <a:ext cx="4261539" cy="32000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텍스트 개체 틀 57">
            <a:extLst>
              <a:ext uri="{FF2B5EF4-FFF2-40B4-BE49-F238E27FC236}">
                <a16:creationId xmlns:a16="http://schemas.microsoft.com/office/drawing/2014/main" id="{AC40E9DF-83D0-4364-AE38-070DE0B23FBA}"/>
              </a:ext>
            </a:extLst>
          </p:cNvPr>
          <p:cNvSpPr txBox="1">
            <a:spLocks/>
          </p:cNvSpPr>
          <p:nvPr/>
        </p:nvSpPr>
        <p:spPr>
          <a:xfrm>
            <a:off x="467544" y="1001192"/>
            <a:ext cx="6264696" cy="550638"/>
          </a:xfrm>
          <a:prstGeom prst="rect">
            <a:avLst/>
          </a:prstGeom>
          <a:solidFill>
            <a:srgbClr val="FFFFCC"/>
          </a:solidFill>
          <a:ln w="2857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91440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Producing </a:t>
            </a:r>
            <a:r>
              <a:rPr lang="en-US" altLang="ko-KR" dirty="0">
                <a:solidFill>
                  <a:srgbClr val="FF0000"/>
                </a:solidFill>
              </a:rPr>
              <a:t>solar energy </a:t>
            </a:r>
            <a:r>
              <a:rPr lang="en-US" altLang="ko-KR" dirty="0"/>
              <a:t>and </a:t>
            </a:r>
            <a:r>
              <a:rPr lang="en-US" altLang="ko-KR" dirty="0">
                <a:solidFill>
                  <a:srgbClr val="008000"/>
                </a:solidFill>
              </a:rPr>
              <a:t>crops</a:t>
            </a:r>
            <a:r>
              <a:rPr lang="en-US" altLang="ko-KR" dirty="0"/>
              <a:t> on same farmland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792EAE7-3D5E-4E3D-A55A-D2D92C64DFDE}"/>
              </a:ext>
            </a:extLst>
          </p:cNvPr>
          <p:cNvGrpSpPr/>
          <p:nvPr/>
        </p:nvGrpSpPr>
        <p:grpSpPr>
          <a:xfrm>
            <a:off x="5724128" y="2315931"/>
            <a:ext cx="3097217" cy="3071858"/>
            <a:chOff x="195667" y="2121338"/>
            <a:chExt cx="3944285" cy="3683926"/>
          </a:xfrm>
        </p:grpSpPr>
        <p:grpSp>
          <p:nvGrpSpPr>
            <p:cNvPr id="16" name="그룹 5">
              <a:extLst>
                <a:ext uri="{FF2B5EF4-FFF2-40B4-BE49-F238E27FC236}">
                  <a16:creationId xmlns:a16="http://schemas.microsoft.com/office/drawing/2014/main" id="{24FEE576-58D8-45BD-B1FD-1D3C99AA65C7}"/>
                </a:ext>
              </a:extLst>
            </p:cNvPr>
            <p:cNvGrpSpPr/>
            <p:nvPr/>
          </p:nvGrpSpPr>
          <p:grpSpPr>
            <a:xfrm>
              <a:off x="195667" y="2121338"/>
              <a:ext cx="3944285" cy="3683926"/>
              <a:chOff x="195667" y="1570491"/>
              <a:chExt cx="3944285" cy="3683926"/>
            </a:xfrm>
          </p:grpSpPr>
          <p:pic>
            <p:nvPicPr>
              <p:cNvPr id="18" name="_x363997872" descr="EMB00001d6026e1">
                <a:extLst>
                  <a:ext uri="{FF2B5EF4-FFF2-40B4-BE49-F238E27FC236}">
                    <a16:creationId xmlns:a16="http://schemas.microsoft.com/office/drawing/2014/main" id="{344BD099-C433-46DB-8E3A-D0418A9B99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667" y="1570491"/>
                <a:ext cx="3944285" cy="3683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463EA4B-3292-46EF-8644-787F2A0C7788}"/>
                  </a:ext>
                </a:extLst>
              </p:cNvPr>
              <p:cNvSpPr/>
              <p:nvPr/>
            </p:nvSpPr>
            <p:spPr>
              <a:xfrm>
                <a:off x="2123728" y="4869160"/>
                <a:ext cx="288032" cy="287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17AD06-8C0E-4331-B00D-F6F8D5B7D0EE}"/>
                  </a:ext>
                </a:extLst>
              </p:cNvPr>
              <p:cNvSpPr txBox="1"/>
              <p:nvPr/>
            </p:nvSpPr>
            <p:spPr>
              <a:xfrm>
                <a:off x="2530515" y="4016097"/>
                <a:ext cx="16927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사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BCD6DE-E98C-4C17-8F96-1398A7AEB7D4}"/>
                </a:ext>
              </a:extLst>
            </p:cNvPr>
            <p:cNvSpPr txBox="1"/>
            <p:nvPr/>
          </p:nvSpPr>
          <p:spPr>
            <a:xfrm>
              <a:off x="2051720" y="5085184"/>
              <a:ext cx="9172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조도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klx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13" name="타원 12">
            <a:extLst>
              <a:ext uri="{FF2B5EF4-FFF2-40B4-BE49-F238E27FC236}">
                <a16:creationId xmlns:a16="http://schemas.microsoft.com/office/drawing/2014/main" id="{A4B8522D-C5EE-42FF-A37E-3EBD24D8CA88}"/>
              </a:ext>
            </a:extLst>
          </p:cNvPr>
          <p:cNvSpPr/>
          <p:nvPr/>
        </p:nvSpPr>
        <p:spPr>
          <a:xfrm>
            <a:off x="3779912" y="2595664"/>
            <a:ext cx="2160240" cy="116261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Photovoltaic generation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68C9273B-CC9D-4A5A-B618-3C59644705D9}"/>
              </a:ext>
            </a:extLst>
          </p:cNvPr>
          <p:cNvSpPr/>
          <p:nvPr/>
        </p:nvSpPr>
        <p:spPr>
          <a:xfrm>
            <a:off x="3838990" y="4286965"/>
            <a:ext cx="2042084" cy="1246322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Sun plant cultivation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8173" y="537939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  <a:r>
              <a:rPr lang="ko-KR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sharing theory</a:t>
            </a:r>
          </a:p>
        </p:txBody>
      </p:sp>
    </p:spTree>
    <p:extLst>
      <p:ext uri="{BB962C8B-B14F-4D97-AF65-F5344CB8AC3E}">
        <p14:creationId xmlns:p14="http://schemas.microsoft.com/office/powerpoint/2010/main" val="276802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</a:t>
            </a:r>
            <a:r>
              <a:rPr lang="en-US" altLang="ko-KR" dirty="0" err="1"/>
              <a:t>Agrivoltaic</a:t>
            </a:r>
            <a:r>
              <a:rPr lang="en-US" altLang="ko-KR" dirty="0"/>
              <a:t> site examples</a:t>
            </a:r>
            <a:endParaRPr lang="ko-KR" altLang="en-US" dirty="0"/>
          </a:p>
        </p:txBody>
      </p:sp>
      <p:pic>
        <p:nvPicPr>
          <p:cNvPr id="9" name="Picture 2" descr="C:\Users\notebook1\Desktop\임시\정운천 장관(의원)\참고자료\P1120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37" y="4244353"/>
            <a:ext cx="3637139" cy="25690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:\2. 영업 판촉 홍보\6. 신문기사 광고 관리\매일경제신문\180102 매경기사 사진자료-박수영간사\매일경제사진\기존사진 원본\P1120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10276"/>
            <a:ext cx="3653517" cy="2536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2" descr="C:\Users\notebook1\Desktop\임시\정운천 장관(의원)\참고자료\P11105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2" y="1612217"/>
            <a:ext cx="3641635" cy="25368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010400" y="6592267"/>
            <a:ext cx="2133600" cy="365125"/>
          </a:xfrm>
        </p:spPr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93A324C-83CB-4AED-89EB-5DA0E581DA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44111"/>
            <a:ext cx="3653517" cy="2566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텍스트 개체 틀 57">
            <a:extLst>
              <a:ext uri="{FF2B5EF4-FFF2-40B4-BE49-F238E27FC236}">
                <a16:creationId xmlns:a16="http://schemas.microsoft.com/office/drawing/2014/main" id="{8CDE243E-B4DF-4D5A-871B-D98D122B8112}"/>
              </a:ext>
            </a:extLst>
          </p:cNvPr>
          <p:cNvSpPr txBox="1">
            <a:spLocks/>
          </p:cNvSpPr>
          <p:nvPr/>
        </p:nvSpPr>
        <p:spPr>
          <a:xfrm>
            <a:off x="467544" y="908719"/>
            <a:ext cx="5688632" cy="604585"/>
          </a:xfrm>
          <a:prstGeom prst="rect">
            <a:avLst/>
          </a:prstGeom>
          <a:solidFill>
            <a:srgbClr val="FFFFCC"/>
          </a:solidFill>
          <a:ln w="2857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91440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Korea’s first </a:t>
            </a:r>
            <a:r>
              <a:rPr lang="en-US" altLang="ko-KR" dirty="0" err="1"/>
              <a:t>agrivoltaic</a:t>
            </a:r>
            <a:r>
              <a:rPr lang="en-US" altLang="ko-KR" dirty="0"/>
              <a:t> rice paddy &amp; farm field (2016, Cheongju </a:t>
            </a:r>
            <a:r>
              <a:rPr lang="en-US" altLang="ko-KR" dirty="0" err="1"/>
              <a:t>Chungbuk</a:t>
            </a:r>
            <a:r>
              <a:rPr lang="en-US" altLang="ko-KR" dirty="0"/>
              <a:t>)</a:t>
            </a:r>
            <a:endParaRPr lang="en-US" altLang="ko-KR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29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E00385D-CFEB-4BAD-9C9E-A06DA7A62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3" y="1809686"/>
            <a:ext cx="8654553" cy="4859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1" name="Picture 3" descr="S:\83. 해여름발전주식회사\5. 새마을운동본부\181030 연수원에 제공 사진\20181020 식재 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9" y="1014442"/>
            <a:ext cx="2522756" cy="18920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Field</a:t>
            </a:r>
            <a:r>
              <a:rPr lang="ko-KR" altLang="en-US" dirty="0"/>
              <a:t> </a:t>
            </a:r>
            <a:r>
              <a:rPr lang="en-US" altLang="ko-KR" dirty="0"/>
              <a:t>70kW (</a:t>
            </a:r>
            <a:r>
              <a:rPr lang="en-US" altLang="ko-KR" dirty="0" err="1"/>
              <a:t>Seongnam</a:t>
            </a:r>
            <a:r>
              <a:rPr lang="en-US" altLang="ko-KR" dirty="0"/>
              <a:t> Gyeonggi) 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pic>
        <p:nvPicPr>
          <p:cNvPr id="2052" name="Picture 4" descr="S:\83. 해여름발전주식회사\5. 새마을운동본부\181023 준공식\20181023_1059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83" y="991104"/>
            <a:ext cx="2553873" cy="19154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:\83. 해여름발전주식회사\5. 새마을운동본부\181030 연수원에 제공 사진\20181018 트랙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71" y="991104"/>
            <a:ext cx="2553873" cy="19154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2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26E2E20-D7EC-40E3-8BA4-660CF30FC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1300263"/>
            <a:ext cx="8136904" cy="536909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Rice paddy 99kW (</a:t>
            </a:r>
            <a:r>
              <a:rPr lang="en-US" altLang="ko-KR" dirty="0" err="1"/>
              <a:t>Bosung</a:t>
            </a:r>
            <a:r>
              <a:rPr lang="en-US" altLang="ko-KR" dirty="0"/>
              <a:t> </a:t>
            </a:r>
            <a:r>
              <a:rPr lang="en-US" altLang="ko-KR" dirty="0" err="1"/>
              <a:t>Jeonnam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3494904-ED07-40DD-9D77-848856A66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78015"/>
            <a:ext cx="2133600" cy="16002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AD97522-95ED-4F22-A832-19EA24AB4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75" y="878014"/>
            <a:ext cx="2133599" cy="16001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82621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+mj-ea"/>
              </a:rPr>
              <a:t>3. </a:t>
            </a:r>
            <a:r>
              <a:rPr lang="en-US" altLang="ko-KR" dirty="0" err="1">
                <a:latin typeface="+mj-ea"/>
              </a:rPr>
              <a:t>Agrivoltaic</a:t>
            </a:r>
            <a:r>
              <a:rPr lang="en-US" altLang="ko-KR" dirty="0">
                <a:latin typeface="+mj-ea"/>
              </a:rPr>
              <a:t> crop yield Result</a:t>
            </a:r>
            <a:endParaRPr lang="ko-KR" altLang="en-US" dirty="0">
              <a:latin typeface="+mj-ea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pic>
        <p:nvPicPr>
          <p:cNvPr id="10" name="_x185331520" descr="EMB0000552c60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35367" r="5741" b="49826"/>
          <a:stretch/>
        </p:blipFill>
        <p:spPr bwMode="auto">
          <a:xfrm>
            <a:off x="3709643" y="2968937"/>
            <a:ext cx="5257800" cy="101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_x185580624" descr="EMB0000552c60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13399" r="8781" b="73438"/>
          <a:stretch/>
        </p:blipFill>
        <p:spPr bwMode="auto">
          <a:xfrm>
            <a:off x="3707904" y="1991892"/>
            <a:ext cx="5257800" cy="9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_x185331440" descr="EMB0000552c60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6" t="47410" r="6477" b="37756"/>
          <a:stretch/>
        </p:blipFill>
        <p:spPr bwMode="auto">
          <a:xfrm>
            <a:off x="3709643" y="4053554"/>
            <a:ext cx="5257800" cy="10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_x185581504" descr="EMB0000552c601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6225" r="6725" b="80449"/>
          <a:stretch/>
        </p:blipFill>
        <p:spPr bwMode="auto">
          <a:xfrm>
            <a:off x="3709642" y="5436071"/>
            <a:ext cx="5256061" cy="90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_x185331680" descr="EMB0000552c60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t="87751" r="10175" b="8440"/>
          <a:stretch/>
        </p:blipFill>
        <p:spPr bwMode="auto">
          <a:xfrm>
            <a:off x="3707904" y="5173320"/>
            <a:ext cx="5232414" cy="3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오각형 19"/>
          <p:cNvSpPr/>
          <p:nvPr/>
        </p:nvSpPr>
        <p:spPr>
          <a:xfrm flipH="1">
            <a:off x="1896045" y="1988840"/>
            <a:ext cx="1738635" cy="909534"/>
          </a:xfrm>
          <a:prstGeom prst="homePlate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/>
                </a:solidFill>
              </a:rPr>
              <a:t>Rice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(</a:t>
            </a:r>
            <a:r>
              <a:rPr lang="en-US" altLang="ko-KR" sz="1400" b="1" dirty="0" err="1">
                <a:solidFill>
                  <a:schemeClr val="tx1"/>
                </a:solidFill>
              </a:rPr>
              <a:t>Chungbuk</a:t>
            </a:r>
            <a:r>
              <a:rPr lang="en-US" altLang="ko-KR" sz="1400" b="1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ko-KR" sz="1400" b="1" dirty="0">
                <a:solidFill>
                  <a:schemeClr val="tx1"/>
                </a:solidFill>
              </a:rPr>
              <a:t> - </a:t>
            </a:r>
            <a:r>
              <a:rPr lang="en-US" altLang="ko-KR" sz="1400" b="1" dirty="0" err="1">
                <a:solidFill>
                  <a:schemeClr val="tx1"/>
                </a:solidFill>
              </a:rPr>
              <a:t>Koshihikari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20%</a:t>
            </a:r>
          </a:p>
          <a:p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- </a:t>
            </a:r>
            <a:r>
              <a:rPr lang="en-US" altLang="ko-KR" sz="1400" b="1" dirty="0" err="1">
                <a:solidFill>
                  <a:schemeClr val="tx1"/>
                </a:solidFill>
              </a:rPr>
              <a:t>Chuchung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12%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8316416" y="1984342"/>
            <a:ext cx="722512" cy="1012609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오각형 27"/>
          <p:cNvSpPr/>
          <p:nvPr/>
        </p:nvSpPr>
        <p:spPr>
          <a:xfrm flipH="1">
            <a:off x="1896045" y="2968937"/>
            <a:ext cx="1738635" cy="1012609"/>
          </a:xfrm>
          <a:prstGeom prst="homePlate">
            <a:avLst>
              <a:gd name="adj" fmla="val 1036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/>
                </a:solidFill>
              </a:rPr>
              <a:t>Potato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(</a:t>
            </a:r>
            <a:r>
              <a:rPr lang="en-US" altLang="ko-KR" sz="1400" b="1" dirty="0" err="1">
                <a:solidFill>
                  <a:schemeClr val="tx1"/>
                </a:solidFill>
              </a:rPr>
              <a:t>Chungbuk</a:t>
            </a:r>
            <a:r>
              <a:rPr lang="en-US" altLang="ko-KR" sz="1400" b="1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ko-KR" sz="1400" b="1" dirty="0">
                <a:solidFill>
                  <a:schemeClr val="tx1"/>
                </a:solidFill>
              </a:rPr>
              <a:t> </a:t>
            </a:r>
            <a:r>
              <a:rPr lang="en-US" altLang="ko-KR" sz="1100" b="1" dirty="0">
                <a:solidFill>
                  <a:schemeClr val="tx1"/>
                </a:solidFill>
              </a:rPr>
              <a:t>- </a:t>
            </a:r>
            <a:r>
              <a:rPr lang="en-US" altLang="ko-KR" sz="1100" b="1" dirty="0" err="1">
                <a:solidFill>
                  <a:schemeClr val="tx1"/>
                </a:solidFill>
              </a:rPr>
              <a:t>Namjak</a:t>
            </a:r>
            <a:r>
              <a:rPr lang="en-US" altLang="ko-KR" sz="1100" b="1" dirty="0">
                <a:solidFill>
                  <a:schemeClr val="tx1"/>
                </a:solidFill>
              </a:rPr>
              <a:t> (spring)16%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6324111" y="2996952"/>
            <a:ext cx="648072" cy="1080120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오각형 29"/>
          <p:cNvSpPr/>
          <p:nvPr/>
        </p:nvSpPr>
        <p:spPr>
          <a:xfrm flipH="1">
            <a:off x="1896045" y="4052109"/>
            <a:ext cx="1738635" cy="1025017"/>
          </a:xfrm>
          <a:prstGeom prst="homePlate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/>
                </a:solidFill>
              </a:rPr>
              <a:t>Korean Cabbage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(</a:t>
            </a:r>
            <a:r>
              <a:rPr lang="en-US" altLang="ko-KR" sz="1400" b="1" dirty="0" err="1">
                <a:solidFill>
                  <a:schemeClr val="tx1"/>
                </a:solidFill>
              </a:rPr>
              <a:t>Chungbuk</a:t>
            </a:r>
            <a:r>
              <a:rPr lang="en-US" altLang="ko-KR" sz="1400" b="1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ko-KR" sz="1400" b="1" dirty="0">
                <a:solidFill>
                  <a:schemeClr val="tx1"/>
                </a:solidFill>
              </a:rPr>
              <a:t> - </a:t>
            </a:r>
            <a:r>
              <a:rPr lang="en-US" altLang="ko-KR" sz="1400" b="1" dirty="0" err="1">
                <a:solidFill>
                  <a:schemeClr val="tx1"/>
                </a:solidFill>
              </a:rPr>
              <a:t>Betafresh</a:t>
            </a:r>
            <a:r>
              <a:rPr lang="en-US" altLang="ko-KR" sz="1400" b="1" dirty="0">
                <a:solidFill>
                  <a:schemeClr val="tx1"/>
                </a:solidFill>
              </a:rPr>
              <a:t> 7%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8100392" y="4077072"/>
            <a:ext cx="792088" cy="1080120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각형 31"/>
          <p:cNvSpPr/>
          <p:nvPr/>
        </p:nvSpPr>
        <p:spPr>
          <a:xfrm flipH="1">
            <a:off x="1896045" y="5173320"/>
            <a:ext cx="1738635" cy="1160781"/>
          </a:xfrm>
          <a:prstGeom prst="homePlate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 indent="-85725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1"/>
                </a:solidFill>
              </a:rPr>
              <a:t>Korean Cabbage</a:t>
            </a:r>
            <a:r>
              <a:rPr lang="ko-KR" altLang="en-US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>
                <a:solidFill>
                  <a:schemeClr val="tx1"/>
                </a:solidFill>
              </a:rPr>
              <a:t>(</a:t>
            </a:r>
            <a:r>
              <a:rPr lang="en-US" altLang="ko-KR" sz="1400" b="1" dirty="0" err="1">
                <a:solidFill>
                  <a:schemeClr val="tx1"/>
                </a:solidFill>
              </a:rPr>
              <a:t>Jeonnam</a:t>
            </a:r>
            <a:r>
              <a:rPr lang="en-US" altLang="ko-KR" sz="1400" b="1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ko-KR" sz="1400" b="1" dirty="0">
                <a:solidFill>
                  <a:schemeClr val="tx1"/>
                </a:solidFill>
              </a:rPr>
              <a:t> - </a:t>
            </a:r>
            <a:r>
              <a:rPr lang="en-US" altLang="ko-KR" sz="1400" b="1" dirty="0" err="1">
                <a:solidFill>
                  <a:schemeClr val="tx1"/>
                </a:solidFill>
              </a:rPr>
              <a:t>Betafresh</a:t>
            </a:r>
            <a:r>
              <a:rPr lang="en-US" altLang="ko-KR" sz="1400" b="1" dirty="0">
                <a:solidFill>
                  <a:schemeClr val="tx1"/>
                </a:solidFill>
              </a:rPr>
              <a:t> 11%</a:t>
            </a:r>
          </a:p>
        </p:txBody>
      </p:sp>
      <p:sp>
        <p:nvSpPr>
          <p:cNvPr id="33" name="타원 32"/>
          <p:cNvSpPr/>
          <p:nvPr/>
        </p:nvSpPr>
        <p:spPr>
          <a:xfrm>
            <a:off x="8100392" y="5311867"/>
            <a:ext cx="792088" cy="1080120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881895" y="6357810"/>
            <a:ext cx="6342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※ Yield reduction</a:t>
            </a:r>
            <a:r>
              <a:rPr lang="ko-KR" altLang="en-US" sz="1400" dirty="0"/>
              <a:t> </a:t>
            </a:r>
            <a:r>
              <a:rPr lang="en-US" altLang="ko-KR" sz="1400" dirty="0"/>
              <a:t>: yield comparison under same cultivation environment</a:t>
            </a:r>
          </a:p>
          <a:p>
            <a:r>
              <a:rPr lang="en-US" altLang="ko-KR" sz="1400" dirty="0"/>
              <a:t>※ Shading rate</a:t>
            </a:r>
            <a:r>
              <a:rPr lang="ko-KR" altLang="en-US" sz="1400" dirty="0"/>
              <a:t> </a:t>
            </a:r>
            <a:r>
              <a:rPr lang="en-US" altLang="ko-KR" sz="1400" dirty="0"/>
              <a:t>: 28~31.5%, solar panel</a:t>
            </a:r>
            <a:r>
              <a:rPr lang="ko-KR" altLang="en-US" sz="1400" dirty="0"/>
              <a:t> </a:t>
            </a:r>
            <a:r>
              <a:rPr lang="en-US" altLang="ko-KR" sz="1400" dirty="0"/>
              <a:t>:  </a:t>
            </a:r>
            <a:r>
              <a:rPr lang="en-US" altLang="ko-KR" sz="1400" dirty="0" err="1"/>
              <a:t>Halfsize</a:t>
            </a:r>
            <a:r>
              <a:rPr lang="en-US" altLang="ko-KR" sz="1400" dirty="0"/>
              <a:t> (36Cell : 3×12, 4×9 type)</a:t>
            </a:r>
            <a:endParaRPr lang="ko-KR" altLang="en-US" sz="1400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8A0EB21-BDBF-44FF-9E1D-2C4464E67049}"/>
              </a:ext>
            </a:extLst>
          </p:cNvPr>
          <p:cNvSpPr/>
          <p:nvPr/>
        </p:nvSpPr>
        <p:spPr>
          <a:xfrm>
            <a:off x="1680022" y="1392132"/>
            <a:ext cx="1512168" cy="3194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품종</a:t>
            </a:r>
            <a:r>
              <a:rPr lang="en-US" altLang="ko-KR" dirty="0"/>
              <a:t>/</a:t>
            </a:r>
            <a:r>
              <a:rPr lang="ko-KR" altLang="en-US" dirty="0" err="1"/>
              <a:t>감수율</a:t>
            </a:r>
            <a:endParaRPr lang="ko-KR" altLang="en-US" dirty="0"/>
          </a:p>
        </p:txBody>
      </p:sp>
      <p:sp>
        <p:nvSpPr>
          <p:cNvPr id="27" name="텍스트 개체 틀 7">
            <a:extLst>
              <a:ext uri="{FF2B5EF4-FFF2-40B4-BE49-F238E27FC236}">
                <a16:creationId xmlns:a16="http://schemas.microsoft.com/office/drawing/2014/main" id="{5ADB62C6-3729-4BDE-A43F-4014110ABF9F}"/>
              </a:ext>
            </a:extLst>
          </p:cNvPr>
          <p:cNvSpPr txBox="1">
            <a:spLocks/>
          </p:cNvSpPr>
          <p:nvPr/>
        </p:nvSpPr>
        <p:spPr>
          <a:xfrm>
            <a:off x="396144" y="872636"/>
            <a:ext cx="7920272" cy="1059656"/>
          </a:xfrm>
          <a:prstGeom prst="rect">
            <a:avLst/>
          </a:prstGeom>
          <a:solidFill>
            <a:srgbClr val="FFFFCC"/>
          </a:solidFill>
          <a:ln w="2857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91440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/>
              <a:t>Agrivoltaic</a:t>
            </a:r>
            <a:r>
              <a:rPr lang="en-US" altLang="ko-KR" dirty="0"/>
              <a:t> standard</a:t>
            </a:r>
            <a:r>
              <a:rPr lang="ko-KR" altLang="en-US" dirty="0"/>
              <a:t> </a:t>
            </a:r>
            <a:r>
              <a:rPr lang="en-US" altLang="ko-KR" dirty="0"/>
              <a:t>: 20% yield reduction or less</a:t>
            </a:r>
          </a:p>
          <a:p>
            <a:pPr marL="0" indent="0">
              <a:buNone/>
            </a:pPr>
            <a:r>
              <a:rPr lang="en-US" altLang="ko-KR" dirty="0"/>
              <a:t>  - Rice, potato, Korean cabbage, Korean radish, sesame, onion, garlic</a:t>
            </a:r>
          </a:p>
          <a:p>
            <a:pPr marL="0" indent="0">
              <a:buNone/>
            </a:pPr>
            <a:r>
              <a:rPr lang="en-US" altLang="ko-KR" dirty="0"/>
              <a:t>  - </a:t>
            </a:r>
            <a:r>
              <a:rPr lang="en-US" altLang="ko-KR" sz="1600" dirty="0"/>
              <a:t>Some crops show over 20% reduction,  feed crops show increased yield</a:t>
            </a:r>
            <a:endParaRPr lang="ko-KR" altLang="en-US" sz="1600" dirty="0"/>
          </a:p>
        </p:txBody>
      </p:sp>
      <p:pic>
        <p:nvPicPr>
          <p:cNvPr id="35" name="_x214375552" descr="EMB00004f1c2719">
            <a:extLst>
              <a:ext uri="{FF2B5EF4-FFF2-40B4-BE49-F238E27FC236}">
                <a16:creationId xmlns:a16="http://schemas.microsoft.com/office/drawing/2014/main" id="{8F8172FD-BB13-4E9F-BA0C-D017E4C61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t="1144" r="1793" b="1336"/>
          <a:stretch/>
        </p:blipFill>
        <p:spPr bwMode="auto">
          <a:xfrm>
            <a:off x="17756" y="2940209"/>
            <a:ext cx="1830451" cy="24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058948B7-BB5B-4C40-B6EB-BEE466032045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683569" y="2443607"/>
            <a:ext cx="1212476" cy="1404636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8F470032-BC2D-4008-B4D1-9F30522C789D}"/>
              </a:ext>
            </a:extLst>
          </p:cNvPr>
          <p:cNvCxnSpPr>
            <a:cxnSpLocks/>
          </p:cNvCxnSpPr>
          <p:nvPr/>
        </p:nvCxnSpPr>
        <p:spPr>
          <a:xfrm flipH="1">
            <a:off x="725703" y="3508338"/>
            <a:ext cx="1177163" cy="339905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4363AE51-F39F-462A-914A-87D4FD89AFA7}"/>
              </a:ext>
            </a:extLst>
          </p:cNvPr>
          <p:cNvCxnSpPr>
            <a:cxnSpLocks/>
          </p:cNvCxnSpPr>
          <p:nvPr/>
        </p:nvCxnSpPr>
        <p:spPr>
          <a:xfrm flipH="1" flipV="1">
            <a:off x="725703" y="3898079"/>
            <a:ext cx="1161404" cy="693397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15A746D3-3BC0-4A43-A864-4A0EF78FD4DB}"/>
              </a:ext>
            </a:extLst>
          </p:cNvPr>
          <p:cNvCxnSpPr>
            <a:cxnSpLocks/>
          </p:cNvCxnSpPr>
          <p:nvPr/>
        </p:nvCxnSpPr>
        <p:spPr>
          <a:xfrm flipH="1" flipV="1">
            <a:off x="396144" y="4856160"/>
            <a:ext cx="1477860" cy="915255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33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9" name="텍스트 개체 틀 7"/>
          <p:cNvSpPr>
            <a:spLocks noGrp="1"/>
          </p:cNvSpPr>
          <p:nvPr>
            <p:ph type="body" idx="13"/>
          </p:nvPr>
        </p:nvSpPr>
        <p:spPr>
          <a:xfrm>
            <a:off x="755576" y="4221088"/>
            <a:ext cx="308796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dirty="0"/>
              <a:t>Built to generate solar energy and grow crops at the same time</a:t>
            </a:r>
            <a:endParaRPr lang="ko-KR" altLang="en-US" dirty="0"/>
          </a:p>
        </p:txBody>
      </p:sp>
      <p:sp>
        <p:nvSpPr>
          <p:cNvPr id="10" name="텍스트 개체 틀 7"/>
          <p:cNvSpPr>
            <a:spLocks noGrp="1"/>
          </p:cNvSpPr>
          <p:nvPr>
            <p:ph type="body" idx="13"/>
          </p:nvPr>
        </p:nvSpPr>
        <p:spPr>
          <a:xfrm>
            <a:off x="5220072" y="4221088"/>
            <a:ext cx="3087960" cy="1296144"/>
          </a:xfr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altLang="ko-KR" dirty="0"/>
              <a:t>Adapt new </a:t>
            </a:r>
            <a:r>
              <a:rPr lang="en-US" altLang="ko-KR" dirty="0">
                <a:solidFill>
                  <a:srgbClr val="0000CC"/>
                </a:solidFill>
              </a:rPr>
              <a:t>farming technique</a:t>
            </a:r>
            <a:r>
              <a:rPr lang="en-US" altLang="ko-KR" dirty="0"/>
              <a:t> and </a:t>
            </a:r>
            <a:r>
              <a:rPr lang="en-US" altLang="ko-KR" dirty="0">
                <a:solidFill>
                  <a:srgbClr val="0000CC"/>
                </a:solidFill>
              </a:rPr>
              <a:t>suitable crops</a:t>
            </a:r>
            <a:r>
              <a:rPr lang="en-US" altLang="ko-KR" dirty="0"/>
              <a:t> to each area for  dual cropping</a:t>
            </a:r>
            <a:endParaRPr lang="ko-KR" altLang="en-US" dirty="0"/>
          </a:p>
        </p:txBody>
      </p:sp>
      <p:sp>
        <p:nvSpPr>
          <p:cNvPr id="11" name="십자형 10"/>
          <p:cNvSpPr/>
          <p:nvPr/>
        </p:nvSpPr>
        <p:spPr>
          <a:xfrm>
            <a:off x="4283968" y="4293096"/>
            <a:ext cx="576064" cy="576064"/>
          </a:xfrm>
          <a:prstGeom prst="plus">
            <a:avLst>
              <a:gd name="adj" fmla="val 381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텍스트 개체 틀 7"/>
          <p:cNvSpPr>
            <a:spLocks noGrp="1"/>
          </p:cNvSpPr>
          <p:nvPr>
            <p:ph type="body" idx="13"/>
          </p:nvPr>
        </p:nvSpPr>
        <p:spPr>
          <a:xfrm>
            <a:off x="755576" y="3717032"/>
            <a:ext cx="3087960" cy="512440"/>
          </a:xfrm>
          <a:solidFill>
            <a:srgbClr val="FF6600"/>
          </a:solidFill>
        </p:spPr>
        <p:txBody>
          <a:bodyPr/>
          <a:lstStyle/>
          <a:p>
            <a:pPr marL="0" indent="0" algn="ctr">
              <a:buNone/>
            </a:pPr>
            <a:r>
              <a:rPr lang="en-US" altLang="ko-KR" sz="1700" dirty="0" err="1">
                <a:solidFill>
                  <a:schemeClr val="bg1"/>
                </a:solidFill>
              </a:rPr>
              <a:t>Agrivoltaic</a:t>
            </a:r>
            <a:r>
              <a:rPr lang="en-US" altLang="ko-KR" sz="1700" dirty="0">
                <a:solidFill>
                  <a:schemeClr val="bg1"/>
                </a:solidFill>
              </a:rPr>
              <a:t> structure design</a:t>
            </a:r>
            <a:endParaRPr lang="ko-KR" altLang="en-US" sz="1700" dirty="0">
              <a:solidFill>
                <a:schemeClr val="bg1"/>
              </a:solidFill>
            </a:endParaRPr>
          </a:p>
        </p:txBody>
      </p:sp>
      <p:sp>
        <p:nvSpPr>
          <p:cNvPr id="13" name="텍스트 개체 틀 7"/>
          <p:cNvSpPr>
            <a:spLocks noGrp="1"/>
          </p:cNvSpPr>
          <p:nvPr>
            <p:ph type="body" idx="13"/>
          </p:nvPr>
        </p:nvSpPr>
        <p:spPr>
          <a:xfrm>
            <a:off x="5220072" y="3717032"/>
            <a:ext cx="3087960" cy="512440"/>
          </a:xfrm>
          <a:solidFill>
            <a:srgbClr val="006600"/>
          </a:solidFill>
          <a:ln>
            <a:solidFill>
              <a:srgbClr val="00B05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altLang="ko-KR" dirty="0">
                <a:solidFill>
                  <a:schemeClr val="bg1"/>
                </a:solidFill>
              </a:rPr>
              <a:t>Dual cropping techniques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33519" r="278" b="29259"/>
          <a:stretch/>
        </p:blipFill>
        <p:spPr>
          <a:xfrm>
            <a:off x="536176" y="2182389"/>
            <a:ext cx="3528392" cy="1365870"/>
          </a:xfrm>
          <a:prstGeom prst="rect">
            <a:avLst/>
          </a:prstGeom>
        </p:spPr>
      </p:pic>
      <p:grpSp>
        <p:nvGrpSpPr>
          <p:cNvPr id="3" name="그룹 19"/>
          <p:cNvGrpSpPr/>
          <p:nvPr/>
        </p:nvGrpSpPr>
        <p:grpSpPr>
          <a:xfrm>
            <a:off x="4860032" y="1604043"/>
            <a:ext cx="3744416" cy="2833069"/>
            <a:chOff x="1552282" y="624826"/>
            <a:chExt cx="5299320" cy="4823393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" t="35601" r="1821" b="29348"/>
            <a:stretch/>
          </p:blipFill>
          <p:spPr>
            <a:xfrm>
              <a:off x="1552282" y="2441543"/>
              <a:ext cx="5299320" cy="1423448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2282" y="1254680"/>
              <a:ext cx="1001634" cy="979474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7163" y="3166000"/>
              <a:ext cx="611623" cy="623576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4333" y="3166000"/>
              <a:ext cx="611623" cy="623576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6651" y="3166000"/>
              <a:ext cx="611623" cy="623576"/>
            </a:xfrm>
            <a:prstGeom prst="rect">
              <a:avLst/>
            </a:prstGeom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5290" y="3166000"/>
              <a:ext cx="611623" cy="623576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9386" y="3166000"/>
              <a:ext cx="611623" cy="623576"/>
            </a:xfrm>
            <a:prstGeom prst="rect">
              <a:avLst/>
            </a:prstGeom>
          </p:spPr>
        </p:pic>
        <p:sp>
          <p:nvSpPr>
            <p:cNvPr id="28" name="사다리꼴 20"/>
            <p:cNvSpPr/>
            <p:nvPr/>
          </p:nvSpPr>
          <p:spPr>
            <a:xfrm rot="8287228" flipV="1">
              <a:off x="2012676" y="624826"/>
              <a:ext cx="4100144" cy="4823393"/>
            </a:xfrm>
            <a:custGeom>
              <a:avLst/>
              <a:gdLst>
                <a:gd name="connsiteX0" fmla="*/ 0 w 6033325"/>
                <a:gd name="connsiteY0" fmla="*/ 4339088 h 4339088"/>
                <a:gd name="connsiteX1" fmla="*/ 2276112 w 6033325"/>
                <a:gd name="connsiteY1" fmla="*/ 0 h 4339088"/>
                <a:gd name="connsiteX2" fmla="*/ 3757213 w 6033325"/>
                <a:gd name="connsiteY2" fmla="*/ 0 h 4339088"/>
                <a:gd name="connsiteX3" fmla="*/ 6033325 w 6033325"/>
                <a:gd name="connsiteY3" fmla="*/ 4339088 h 4339088"/>
                <a:gd name="connsiteX4" fmla="*/ 0 w 6033325"/>
                <a:gd name="connsiteY4" fmla="*/ 4339088 h 4339088"/>
                <a:gd name="connsiteX0" fmla="*/ 0 w 4448416"/>
                <a:gd name="connsiteY0" fmla="*/ 4339088 h 4339088"/>
                <a:gd name="connsiteX1" fmla="*/ 2276112 w 4448416"/>
                <a:gd name="connsiteY1" fmla="*/ 0 h 4339088"/>
                <a:gd name="connsiteX2" fmla="*/ 3757213 w 4448416"/>
                <a:gd name="connsiteY2" fmla="*/ 0 h 4339088"/>
                <a:gd name="connsiteX3" fmla="*/ 4448416 w 4448416"/>
                <a:gd name="connsiteY3" fmla="*/ 1328746 h 4339088"/>
                <a:gd name="connsiteX4" fmla="*/ 0 w 4448416"/>
                <a:gd name="connsiteY4" fmla="*/ 4339088 h 4339088"/>
                <a:gd name="connsiteX0" fmla="*/ 0 w 4130147"/>
                <a:gd name="connsiteY0" fmla="*/ 4256304 h 4256304"/>
                <a:gd name="connsiteX1" fmla="*/ 1957843 w 4130147"/>
                <a:gd name="connsiteY1" fmla="*/ 0 h 4256304"/>
                <a:gd name="connsiteX2" fmla="*/ 3438944 w 4130147"/>
                <a:gd name="connsiteY2" fmla="*/ 0 h 4256304"/>
                <a:gd name="connsiteX3" fmla="*/ 4130147 w 4130147"/>
                <a:gd name="connsiteY3" fmla="*/ 1328746 h 4256304"/>
                <a:gd name="connsiteX4" fmla="*/ 0 w 4130147"/>
                <a:gd name="connsiteY4" fmla="*/ 4256304 h 4256304"/>
                <a:gd name="connsiteX0" fmla="*/ 0 w 4025354"/>
                <a:gd name="connsiteY0" fmla="*/ 4048397 h 4048397"/>
                <a:gd name="connsiteX1" fmla="*/ 1853050 w 4025354"/>
                <a:gd name="connsiteY1" fmla="*/ 0 h 4048397"/>
                <a:gd name="connsiteX2" fmla="*/ 3334151 w 4025354"/>
                <a:gd name="connsiteY2" fmla="*/ 0 h 4048397"/>
                <a:gd name="connsiteX3" fmla="*/ 4025354 w 4025354"/>
                <a:gd name="connsiteY3" fmla="*/ 1328746 h 4048397"/>
                <a:gd name="connsiteX4" fmla="*/ 0 w 4025354"/>
                <a:gd name="connsiteY4" fmla="*/ 4048397 h 4048397"/>
                <a:gd name="connsiteX0" fmla="*/ 0 w 4025354"/>
                <a:gd name="connsiteY0" fmla="*/ 4048397 h 4503820"/>
                <a:gd name="connsiteX1" fmla="*/ 1853050 w 4025354"/>
                <a:gd name="connsiteY1" fmla="*/ 0 h 4503820"/>
                <a:gd name="connsiteX2" fmla="*/ 3334151 w 4025354"/>
                <a:gd name="connsiteY2" fmla="*/ 0 h 4503820"/>
                <a:gd name="connsiteX3" fmla="*/ 4025354 w 4025354"/>
                <a:gd name="connsiteY3" fmla="*/ 1328746 h 4503820"/>
                <a:gd name="connsiteX4" fmla="*/ 427649 w 4025354"/>
                <a:gd name="connsiteY4" fmla="*/ 4503820 h 4503820"/>
                <a:gd name="connsiteX5" fmla="*/ 0 w 4025354"/>
                <a:gd name="connsiteY5" fmla="*/ 4048397 h 4503820"/>
                <a:gd name="connsiteX0" fmla="*/ 0 w 4025354"/>
                <a:gd name="connsiteY0" fmla="*/ 4048397 h 4503820"/>
                <a:gd name="connsiteX1" fmla="*/ 1853050 w 4025354"/>
                <a:gd name="connsiteY1" fmla="*/ 0 h 4503820"/>
                <a:gd name="connsiteX2" fmla="*/ 3334151 w 4025354"/>
                <a:gd name="connsiteY2" fmla="*/ 0 h 4503820"/>
                <a:gd name="connsiteX3" fmla="*/ 4025354 w 4025354"/>
                <a:gd name="connsiteY3" fmla="*/ 1328746 h 4503820"/>
                <a:gd name="connsiteX4" fmla="*/ 427649 w 4025354"/>
                <a:gd name="connsiteY4" fmla="*/ 4503820 h 4503820"/>
                <a:gd name="connsiteX5" fmla="*/ 0 w 4025354"/>
                <a:gd name="connsiteY5" fmla="*/ 4048397 h 4503820"/>
                <a:gd name="connsiteX0" fmla="*/ 0 w 4025354"/>
                <a:gd name="connsiteY0" fmla="*/ 4048397 h 4503820"/>
                <a:gd name="connsiteX1" fmla="*/ 1853050 w 4025354"/>
                <a:gd name="connsiteY1" fmla="*/ 0 h 4503820"/>
                <a:gd name="connsiteX2" fmla="*/ 3334151 w 4025354"/>
                <a:gd name="connsiteY2" fmla="*/ 0 h 4503820"/>
                <a:gd name="connsiteX3" fmla="*/ 4025354 w 4025354"/>
                <a:gd name="connsiteY3" fmla="*/ 1328746 h 4503820"/>
                <a:gd name="connsiteX4" fmla="*/ 427649 w 4025354"/>
                <a:gd name="connsiteY4" fmla="*/ 4503820 h 4503820"/>
                <a:gd name="connsiteX5" fmla="*/ 0 w 4025354"/>
                <a:gd name="connsiteY5" fmla="*/ 4048397 h 4503820"/>
                <a:gd name="connsiteX0" fmla="*/ 0 w 4025354"/>
                <a:gd name="connsiteY0" fmla="*/ 4048397 h 4504323"/>
                <a:gd name="connsiteX1" fmla="*/ 1853050 w 4025354"/>
                <a:gd name="connsiteY1" fmla="*/ 0 h 4504323"/>
                <a:gd name="connsiteX2" fmla="*/ 3334151 w 4025354"/>
                <a:gd name="connsiteY2" fmla="*/ 0 h 4504323"/>
                <a:gd name="connsiteX3" fmla="*/ 4025354 w 4025354"/>
                <a:gd name="connsiteY3" fmla="*/ 1328746 h 4504323"/>
                <a:gd name="connsiteX4" fmla="*/ 915050 w 4025354"/>
                <a:gd name="connsiteY4" fmla="*/ 2788045 h 4504323"/>
                <a:gd name="connsiteX5" fmla="*/ 427649 w 4025354"/>
                <a:gd name="connsiteY5" fmla="*/ 4503820 h 4504323"/>
                <a:gd name="connsiteX6" fmla="*/ 0 w 4025354"/>
                <a:gd name="connsiteY6" fmla="*/ 4048397 h 4504323"/>
                <a:gd name="connsiteX0" fmla="*/ 0 w 4025354"/>
                <a:gd name="connsiteY0" fmla="*/ 4048397 h 4504371"/>
                <a:gd name="connsiteX1" fmla="*/ 1853050 w 4025354"/>
                <a:gd name="connsiteY1" fmla="*/ 0 h 4504371"/>
                <a:gd name="connsiteX2" fmla="*/ 3334151 w 4025354"/>
                <a:gd name="connsiteY2" fmla="*/ 0 h 4504371"/>
                <a:gd name="connsiteX3" fmla="*/ 4025354 w 4025354"/>
                <a:gd name="connsiteY3" fmla="*/ 1328746 h 4504371"/>
                <a:gd name="connsiteX4" fmla="*/ 915050 w 4025354"/>
                <a:gd name="connsiteY4" fmla="*/ 2788045 h 4504371"/>
                <a:gd name="connsiteX5" fmla="*/ 427649 w 4025354"/>
                <a:gd name="connsiteY5" fmla="*/ 4503820 h 4504371"/>
                <a:gd name="connsiteX6" fmla="*/ 0 w 4025354"/>
                <a:gd name="connsiteY6" fmla="*/ 4048397 h 4504371"/>
                <a:gd name="connsiteX0" fmla="*/ 0 w 4025354"/>
                <a:gd name="connsiteY0" fmla="*/ 4048397 h 4503820"/>
                <a:gd name="connsiteX1" fmla="*/ 1853050 w 4025354"/>
                <a:gd name="connsiteY1" fmla="*/ 0 h 4503820"/>
                <a:gd name="connsiteX2" fmla="*/ 3334151 w 4025354"/>
                <a:gd name="connsiteY2" fmla="*/ 0 h 4503820"/>
                <a:gd name="connsiteX3" fmla="*/ 4025354 w 4025354"/>
                <a:gd name="connsiteY3" fmla="*/ 1328746 h 4503820"/>
                <a:gd name="connsiteX4" fmla="*/ 915050 w 4025354"/>
                <a:gd name="connsiteY4" fmla="*/ 2788045 h 4503820"/>
                <a:gd name="connsiteX5" fmla="*/ 427649 w 4025354"/>
                <a:gd name="connsiteY5" fmla="*/ 4503820 h 4503820"/>
                <a:gd name="connsiteX6" fmla="*/ 0 w 4025354"/>
                <a:gd name="connsiteY6" fmla="*/ 4048397 h 4503820"/>
                <a:gd name="connsiteX0" fmla="*/ 0 w 4025354"/>
                <a:gd name="connsiteY0" fmla="*/ 4048397 h 4503820"/>
                <a:gd name="connsiteX1" fmla="*/ 1853050 w 4025354"/>
                <a:gd name="connsiteY1" fmla="*/ 0 h 4503820"/>
                <a:gd name="connsiteX2" fmla="*/ 3334151 w 4025354"/>
                <a:gd name="connsiteY2" fmla="*/ 0 h 4503820"/>
                <a:gd name="connsiteX3" fmla="*/ 4025354 w 4025354"/>
                <a:gd name="connsiteY3" fmla="*/ 1328746 h 4503820"/>
                <a:gd name="connsiteX4" fmla="*/ 815575 w 4025354"/>
                <a:gd name="connsiteY4" fmla="*/ 2775945 h 4503820"/>
                <a:gd name="connsiteX5" fmla="*/ 427649 w 4025354"/>
                <a:gd name="connsiteY5" fmla="*/ 4503820 h 4503820"/>
                <a:gd name="connsiteX6" fmla="*/ 0 w 4025354"/>
                <a:gd name="connsiteY6" fmla="*/ 4048397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890365 w 4100144"/>
                <a:gd name="connsiteY4" fmla="*/ 2775945 h 4503820"/>
                <a:gd name="connsiteX5" fmla="*/ 502439 w 4100144"/>
                <a:gd name="connsiteY5" fmla="*/ 4503820 h 4503820"/>
                <a:gd name="connsiteX6" fmla="*/ 0 w 4100144"/>
                <a:gd name="connsiteY6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890365 w 4100144"/>
                <a:gd name="connsiteY4" fmla="*/ 2775945 h 4503820"/>
                <a:gd name="connsiteX5" fmla="*/ 502439 w 4100144"/>
                <a:gd name="connsiteY5" fmla="*/ 4503820 h 4503820"/>
                <a:gd name="connsiteX6" fmla="*/ 0 w 4100144"/>
                <a:gd name="connsiteY6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207420 w 4100144"/>
                <a:gd name="connsiteY4" fmla="*/ 2592962 h 4503820"/>
                <a:gd name="connsiteX5" fmla="*/ 890365 w 4100144"/>
                <a:gd name="connsiteY5" fmla="*/ 2775945 h 4503820"/>
                <a:gd name="connsiteX6" fmla="*/ 502439 w 4100144"/>
                <a:gd name="connsiteY6" fmla="*/ 4503820 h 4503820"/>
                <a:gd name="connsiteX7" fmla="*/ 0 w 4100144"/>
                <a:gd name="connsiteY7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207420 w 4100144"/>
                <a:gd name="connsiteY4" fmla="*/ 2592962 h 4503820"/>
                <a:gd name="connsiteX5" fmla="*/ 890365 w 4100144"/>
                <a:gd name="connsiteY5" fmla="*/ 2775945 h 4503820"/>
                <a:gd name="connsiteX6" fmla="*/ 502439 w 4100144"/>
                <a:gd name="connsiteY6" fmla="*/ 4503820 h 4503820"/>
                <a:gd name="connsiteX7" fmla="*/ 0 w 4100144"/>
                <a:gd name="connsiteY7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207420 w 4100144"/>
                <a:gd name="connsiteY4" fmla="*/ 2592962 h 4503820"/>
                <a:gd name="connsiteX5" fmla="*/ 890365 w 4100144"/>
                <a:gd name="connsiteY5" fmla="*/ 2775945 h 4503820"/>
                <a:gd name="connsiteX6" fmla="*/ 502439 w 4100144"/>
                <a:gd name="connsiteY6" fmla="*/ 4503820 h 4503820"/>
                <a:gd name="connsiteX7" fmla="*/ 0 w 4100144"/>
                <a:gd name="connsiteY7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098024 w 4100144"/>
                <a:gd name="connsiteY4" fmla="*/ 2640403 h 4503820"/>
                <a:gd name="connsiteX5" fmla="*/ 890365 w 4100144"/>
                <a:gd name="connsiteY5" fmla="*/ 2775945 h 4503820"/>
                <a:gd name="connsiteX6" fmla="*/ 502439 w 4100144"/>
                <a:gd name="connsiteY6" fmla="*/ 4503820 h 4503820"/>
                <a:gd name="connsiteX7" fmla="*/ 0 w 4100144"/>
                <a:gd name="connsiteY7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98024 w 4100144"/>
                <a:gd name="connsiteY5" fmla="*/ 2640403 h 4503820"/>
                <a:gd name="connsiteX6" fmla="*/ 890365 w 4100144"/>
                <a:gd name="connsiteY6" fmla="*/ 2775945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98024 w 4100144"/>
                <a:gd name="connsiteY5" fmla="*/ 2640403 h 4503820"/>
                <a:gd name="connsiteX6" fmla="*/ 890365 w 4100144"/>
                <a:gd name="connsiteY6" fmla="*/ 2775945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83737 w 4100144"/>
                <a:gd name="connsiteY5" fmla="*/ 2412651 h 4503820"/>
                <a:gd name="connsiteX6" fmla="*/ 890365 w 4100144"/>
                <a:gd name="connsiteY6" fmla="*/ 2775945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83737 w 4100144"/>
                <a:gd name="connsiteY5" fmla="*/ 2412651 h 4503820"/>
                <a:gd name="connsiteX6" fmla="*/ 889390 w 4100144"/>
                <a:gd name="connsiteY6" fmla="*/ 2548920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83737 w 4100144"/>
                <a:gd name="connsiteY5" fmla="*/ 2412651 h 4503820"/>
                <a:gd name="connsiteX6" fmla="*/ 914800 w 4100144"/>
                <a:gd name="connsiteY6" fmla="*/ 2450170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83737 w 4100144"/>
                <a:gd name="connsiteY5" fmla="*/ 2412651 h 4503820"/>
                <a:gd name="connsiteX6" fmla="*/ 914800 w 4100144"/>
                <a:gd name="connsiteY6" fmla="*/ 2450170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325569 w 4100144"/>
                <a:gd name="connsiteY4" fmla="*/ 3854426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290597 w 4100144"/>
                <a:gd name="connsiteY4" fmla="*/ 3815422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290597 w 4100144"/>
                <a:gd name="connsiteY4" fmla="*/ 3815422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290597 w 4100144"/>
                <a:gd name="connsiteY4" fmla="*/ 3815422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289864 w 4100144"/>
                <a:gd name="connsiteY4" fmla="*/ 3828873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112934 w 4100144"/>
                <a:gd name="connsiteY4" fmla="*/ 3981112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112934 w 4100144"/>
                <a:gd name="connsiteY4" fmla="*/ 3981112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112934 w 4100144"/>
                <a:gd name="connsiteY4" fmla="*/ 3981112 h 4503820"/>
                <a:gd name="connsiteX5" fmla="*/ 1083737 w 4100144"/>
                <a:gd name="connsiteY5" fmla="*/ 2412651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112934 w 4100144"/>
                <a:gd name="connsiteY4" fmla="*/ 3981112 h 4503820"/>
                <a:gd name="connsiteX5" fmla="*/ 1197452 w 4100144"/>
                <a:gd name="connsiteY5" fmla="*/ 2368260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112934 w 4100144"/>
                <a:gd name="connsiteY4" fmla="*/ 3981112 h 4503820"/>
                <a:gd name="connsiteX5" fmla="*/ 1197452 w 4100144"/>
                <a:gd name="connsiteY5" fmla="*/ 2368260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112934 w 4100144"/>
                <a:gd name="connsiteY4" fmla="*/ 3981112 h 4503820"/>
                <a:gd name="connsiteX5" fmla="*/ 1197452 w 4100144"/>
                <a:gd name="connsiteY5" fmla="*/ 2368260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112934 w 4100144"/>
                <a:gd name="connsiteY4" fmla="*/ 3981112 h 4503820"/>
                <a:gd name="connsiteX5" fmla="*/ 1197452 w 4100144"/>
                <a:gd name="connsiteY5" fmla="*/ 2368260 h 4503820"/>
                <a:gd name="connsiteX6" fmla="*/ 923269 w 4100144"/>
                <a:gd name="connsiteY6" fmla="*/ 2417254 h 4503820"/>
                <a:gd name="connsiteX7" fmla="*/ 502439 w 4100144"/>
                <a:gd name="connsiteY7" fmla="*/ 4503820 h 4503820"/>
                <a:gd name="connsiteX8" fmla="*/ 0 w 4100144"/>
                <a:gd name="connsiteY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888666 w 4100144"/>
                <a:gd name="connsiteY4" fmla="*/ 3288487 h 4503820"/>
                <a:gd name="connsiteX5" fmla="*/ 1112934 w 4100144"/>
                <a:gd name="connsiteY5" fmla="*/ 3981112 h 4503820"/>
                <a:gd name="connsiteX6" fmla="*/ 1197452 w 4100144"/>
                <a:gd name="connsiteY6" fmla="*/ 2368260 h 4503820"/>
                <a:gd name="connsiteX7" fmla="*/ 923269 w 4100144"/>
                <a:gd name="connsiteY7" fmla="*/ 2417254 h 4503820"/>
                <a:gd name="connsiteX8" fmla="*/ 502439 w 4100144"/>
                <a:gd name="connsiteY8" fmla="*/ 4503820 h 4503820"/>
                <a:gd name="connsiteX9" fmla="*/ 0 w 4100144"/>
                <a:gd name="connsiteY9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532805 w 4100144"/>
                <a:gd name="connsiteY4" fmla="*/ 2021226 h 4503820"/>
                <a:gd name="connsiteX5" fmla="*/ 1888666 w 4100144"/>
                <a:gd name="connsiteY5" fmla="*/ 3288487 h 4503820"/>
                <a:gd name="connsiteX6" fmla="*/ 1112934 w 4100144"/>
                <a:gd name="connsiteY6" fmla="*/ 3981112 h 4503820"/>
                <a:gd name="connsiteX7" fmla="*/ 1197452 w 4100144"/>
                <a:gd name="connsiteY7" fmla="*/ 2368260 h 4503820"/>
                <a:gd name="connsiteX8" fmla="*/ 923269 w 4100144"/>
                <a:gd name="connsiteY8" fmla="*/ 2417254 h 4503820"/>
                <a:gd name="connsiteX9" fmla="*/ 502439 w 4100144"/>
                <a:gd name="connsiteY9" fmla="*/ 4503820 h 4503820"/>
                <a:gd name="connsiteX10" fmla="*/ 0 w 4100144"/>
                <a:gd name="connsiteY1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532805 w 4100144"/>
                <a:gd name="connsiteY4" fmla="*/ 2021226 h 4503820"/>
                <a:gd name="connsiteX5" fmla="*/ 1768104 w 4100144"/>
                <a:gd name="connsiteY5" fmla="*/ 3396583 h 4503820"/>
                <a:gd name="connsiteX6" fmla="*/ 1112934 w 4100144"/>
                <a:gd name="connsiteY6" fmla="*/ 3981112 h 4503820"/>
                <a:gd name="connsiteX7" fmla="*/ 1197452 w 4100144"/>
                <a:gd name="connsiteY7" fmla="*/ 2368260 h 4503820"/>
                <a:gd name="connsiteX8" fmla="*/ 923269 w 4100144"/>
                <a:gd name="connsiteY8" fmla="*/ 2417254 h 4503820"/>
                <a:gd name="connsiteX9" fmla="*/ 502439 w 4100144"/>
                <a:gd name="connsiteY9" fmla="*/ 4503820 h 4503820"/>
                <a:gd name="connsiteX10" fmla="*/ 0 w 4100144"/>
                <a:gd name="connsiteY1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532805 w 4100144"/>
                <a:gd name="connsiteY4" fmla="*/ 2021226 h 4503820"/>
                <a:gd name="connsiteX5" fmla="*/ 1725553 w 4100144"/>
                <a:gd name="connsiteY5" fmla="*/ 3434735 h 4503820"/>
                <a:gd name="connsiteX6" fmla="*/ 1112934 w 4100144"/>
                <a:gd name="connsiteY6" fmla="*/ 3981112 h 4503820"/>
                <a:gd name="connsiteX7" fmla="*/ 1197452 w 4100144"/>
                <a:gd name="connsiteY7" fmla="*/ 2368260 h 4503820"/>
                <a:gd name="connsiteX8" fmla="*/ 923269 w 4100144"/>
                <a:gd name="connsiteY8" fmla="*/ 2417254 h 4503820"/>
                <a:gd name="connsiteX9" fmla="*/ 502439 w 4100144"/>
                <a:gd name="connsiteY9" fmla="*/ 4503820 h 4503820"/>
                <a:gd name="connsiteX10" fmla="*/ 0 w 4100144"/>
                <a:gd name="connsiteY1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475211 w 4100144"/>
                <a:gd name="connsiteY4" fmla="*/ 1964125 h 4503820"/>
                <a:gd name="connsiteX5" fmla="*/ 1725553 w 4100144"/>
                <a:gd name="connsiteY5" fmla="*/ 3434735 h 4503820"/>
                <a:gd name="connsiteX6" fmla="*/ 1112934 w 4100144"/>
                <a:gd name="connsiteY6" fmla="*/ 3981112 h 4503820"/>
                <a:gd name="connsiteX7" fmla="*/ 1197452 w 4100144"/>
                <a:gd name="connsiteY7" fmla="*/ 2368260 h 4503820"/>
                <a:gd name="connsiteX8" fmla="*/ 923269 w 4100144"/>
                <a:gd name="connsiteY8" fmla="*/ 2417254 h 4503820"/>
                <a:gd name="connsiteX9" fmla="*/ 502439 w 4100144"/>
                <a:gd name="connsiteY9" fmla="*/ 4503820 h 4503820"/>
                <a:gd name="connsiteX10" fmla="*/ 0 w 4100144"/>
                <a:gd name="connsiteY1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475211 w 4100144"/>
                <a:gd name="connsiteY4" fmla="*/ 1964125 h 4503820"/>
                <a:gd name="connsiteX5" fmla="*/ 1725553 w 4100144"/>
                <a:gd name="connsiteY5" fmla="*/ 3434735 h 4503820"/>
                <a:gd name="connsiteX6" fmla="*/ 1112934 w 4100144"/>
                <a:gd name="connsiteY6" fmla="*/ 3981112 h 4503820"/>
                <a:gd name="connsiteX7" fmla="*/ 1197452 w 4100144"/>
                <a:gd name="connsiteY7" fmla="*/ 2368260 h 4503820"/>
                <a:gd name="connsiteX8" fmla="*/ 923269 w 4100144"/>
                <a:gd name="connsiteY8" fmla="*/ 2417254 h 4503820"/>
                <a:gd name="connsiteX9" fmla="*/ 502439 w 4100144"/>
                <a:gd name="connsiteY9" fmla="*/ 4503820 h 4503820"/>
                <a:gd name="connsiteX10" fmla="*/ 0 w 4100144"/>
                <a:gd name="connsiteY1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469953 w 4100144"/>
                <a:gd name="connsiteY4" fmla="*/ 1936857 h 4503820"/>
                <a:gd name="connsiteX5" fmla="*/ 1725553 w 4100144"/>
                <a:gd name="connsiteY5" fmla="*/ 3434735 h 4503820"/>
                <a:gd name="connsiteX6" fmla="*/ 1112934 w 4100144"/>
                <a:gd name="connsiteY6" fmla="*/ 3981112 h 4503820"/>
                <a:gd name="connsiteX7" fmla="*/ 1197452 w 4100144"/>
                <a:gd name="connsiteY7" fmla="*/ 2368260 h 4503820"/>
                <a:gd name="connsiteX8" fmla="*/ 923269 w 4100144"/>
                <a:gd name="connsiteY8" fmla="*/ 2417254 h 4503820"/>
                <a:gd name="connsiteX9" fmla="*/ 502439 w 4100144"/>
                <a:gd name="connsiteY9" fmla="*/ 4503820 h 4503820"/>
                <a:gd name="connsiteX10" fmla="*/ 0 w 4100144"/>
                <a:gd name="connsiteY1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813792 w 4100144"/>
                <a:gd name="connsiteY4" fmla="*/ 1878033 h 4503820"/>
                <a:gd name="connsiteX5" fmla="*/ 1469953 w 4100144"/>
                <a:gd name="connsiteY5" fmla="*/ 1936857 h 4503820"/>
                <a:gd name="connsiteX6" fmla="*/ 1725553 w 4100144"/>
                <a:gd name="connsiteY6" fmla="*/ 3434735 h 4503820"/>
                <a:gd name="connsiteX7" fmla="*/ 1112934 w 4100144"/>
                <a:gd name="connsiteY7" fmla="*/ 3981112 h 4503820"/>
                <a:gd name="connsiteX8" fmla="*/ 1197452 w 4100144"/>
                <a:gd name="connsiteY8" fmla="*/ 2368260 h 4503820"/>
                <a:gd name="connsiteX9" fmla="*/ 923269 w 4100144"/>
                <a:gd name="connsiteY9" fmla="*/ 2417254 h 4503820"/>
                <a:gd name="connsiteX10" fmla="*/ 502439 w 4100144"/>
                <a:gd name="connsiteY10" fmla="*/ 4503820 h 4503820"/>
                <a:gd name="connsiteX11" fmla="*/ 0 w 4100144"/>
                <a:gd name="connsiteY11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813792 w 4100144"/>
                <a:gd name="connsiteY4" fmla="*/ 1878033 h 4503820"/>
                <a:gd name="connsiteX5" fmla="*/ 1469953 w 4100144"/>
                <a:gd name="connsiteY5" fmla="*/ 1936857 h 4503820"/>
                <a:gd name="connsiteX6" fmla="*/ 1725553 w 4100144"/>
                <a:gd name="connsiteY6" fmla="*/ 3434735 h 4503820"/>
                <a:gd name="connsiteX7" fmla="*/ 1112934 w 4100144"/>
                <a:gd name="connsiteY7" fmla="*/ 3981112 h 4503820"/>
                <a:gd name="connsiteX8" fmla="*/ 1197452 w 4100144"/>
                <a:gd name="connsiteY8" fmla="*/ 2368260 h 4503820"/>
                <a:gd name="connsiteX9" fmla="*/ 923269 w 4100144"/>
                <a:gd name="connsiteY9" fmla="*/ 2417254 h 4503820"/>
                <a:gd name="connsiteX10" fmla="*/ 502439 w 4100144"/>
                <a:gd name="connsiteY10" fmla="*/ 4503820 h 4503820"/>
                <a:gd name="connsiteX11" fmla="*/ 0 w 4100144"/>
                <a:gd name="connsiteY11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813792 w 4100144"/>
                <a:gd name="connsiteY4" fmla="*/ 1878033 h 4503820"/>
                <a:gd name="connsiteX5" fmla="*/ 1469953 w 4100144"/>
                <a:gd name="connsiteY5" fmla="*/ 1936857 h 4503820"/>
                <a:gd name="connsiteX6" fmla="*/ 1725553 w 4100144"/>
                <a:gd name="connsiteY6" fmla="*/ 3434735 h 4503820"/>
                <a:gd name="connsiteX7" fmla="*/ 1112934 w 4100144"/>
                <a:gd name="connsiteY7" fmla="*/ 3981112 h 4503820"/>
                <a:gd name="connsiteX8" fmla="*/ 1197452 w 4100144"/>
                <a:gd name="connsiteY8" fmla="*/ 2368260 h 4503820"/>
                <a:gd name="connsiteX9" fmla="*/ 923269 w 4100144"/>
                <a:gd name="connsiteY9" fmla="*/ 2417254 h 4503820"/>
                <a:gd name="connsiteX10" fmla="*/ 502439 w 4100144"/>
                <a:gd name="connsiteY10" fmla="*/ 4503820 h 4503820"/>
                <a:gd name="connsiteX11" fmla="*/ 0 w 4100144"/>
                <a:gd name="connsiteY11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1806701 w 4100144"/>
                <a:gd name="connsiteY4" fmla="*/ 1884392 h 4503820"/>
                <a:gd name="connsiteX5" fmla="*/ 1469953 w 4100144"/>
                <a:gd name="connsiteY5" fmla="*/ 1936857 h 4503820"/>
                <a:gd name="connsiteX6" fmla="*/ 1725553 w 4100144"/>
                <a:gd name="connsiteY6" fmla="*/ 3434735 h 4503820"/>
                <a:gd name="connsiteX7" fmla="*/ 1112934 w 4100144"/>
                <a:gd name="connsiteY7" fmla="*/ 3981112 h 4503820"/>
                <a:gd name="connsiteX8" fmla="*/ 1197452 w 4100144"/>
                <a:gd name="connsiteY8" fmla="*/ 2368260 h 4503820"/>
                <a:gd name="connsiteX9" fmla="*/ 923269 w 4100144"/>
                <a:gd name="connsiteY9" fmla="*/ 2417254 h 4503820"/>
                <a:gd name="connsiteX10" fmla="*/ 502439 w 4100144"/>
                <a:gd name="connsiteY10" fmla="*/ 4503820 h 4503820"/>
                <a:gd name="connsiteX11" fmla="*/ 0 w 4100144"/>
                <a:gd name="connsiteY11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2054225 w 4100144"/>
                <a:gd name="connsiteY4" fmla="*/ 3159236 h 4503820"/>
                <a:gd name="connsiteX5" fmla="*/ 1806701 w 4100144"/>
                <a:gd name="connsiteY5" fmla="*/ 1884392 h 4503820"/>
                <a:gd name="connsiteX6" fmla="*/ 1469953 w 4100144"/>
                <a:gd name="connsiteY6" fmla="*/ 1936857 h 4503820"/>
                <a:gd name="connsiteX7" fmla="*/ 1725553 w 4100144"/>
                <a:gd name="connsiteY7" fmla="*/ 3434735 h 4503820"/>
                <a:gd name="connsiteX8" fmla="*/ 1112934 w 4100144"/>
                <a:gd name="connsiteY8" fmla="*/ 3981112 h 4503820"/>
                <a:gd name="connsiteX9" fmla="*/ 1197452 w 4100144"/>
                <a:gd name="connsiteY9" fmla="*/ 2368260 h 4503820"/>
                <a:gd name="connsiteX10" fmla="*/ 923269 w 4100144"/>
                <a:gd name="connsiteY10" fmla="*/ 2417254 h 4503820"/>
                <a:gd name="connsiteX11" fmla="*/ 502439 w 4100144"/>
                <a:gd name="connsiteY11" fmla="*/ 4503820 h 4503820"/>
                <a:gd name="connsiteX12" fmla="*/ 0 w 4100144"/>
                <a:gd name="connsiteY12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2054225 w 4100144"/>
                <a:gd name="connsiteY4" fmla="*/ 3159236 h 4503820"/>
                <a:gd name="connsiteX5" fmla="*/ 1806701 w 4100144"/>
                <a:gd name="connsiteY5" fmla="*/ 1884392 h 4503820"/>
                <a:gd name="connsiteX6" fmla="*/ 1469953 w 4100144"/>
                <a:gd name="connsiteY6" fmla="*/ 1936857 h 4503820"/>
                <a:gd name="connsiteX7" fmla="*/ 1725553 w 4100144"/>
                <a:gd name="connsiteY7" fmla="*/ 3434735 h 4503820"/>
                <a:gd name="connsiteX8" fmla="*/ 1112934 w 4100144"/>
                <a:gd name="connsiteY8" fmla="*/ 3981112 h 4503820"/>
                <a:gd name="connsiteX9" fmla="*/ 1197452 w 4100144"/>
                <a:gd name="connsiteY9" fmla="*/ 2368260 h 4503820"/>
                <a:gd name="connsiteX10" fmla="*/ 923269 w 4100144"/>
                <a:gd name="connsiteY10" fmla="*/ 2417254 h 4503820"/>
                <a:gd name="connsiteX11" fmla="*/ 502439 w 4100144"/>
                <a:gd name="connsiteY11" fmla="*/ 4503820 h 4503820"/>
                <a:gd name="connsiteX12" fmla="*/ 0 w 4100144"/>
                <a:gd name="connsiteY12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2054225 w 4100144"/>
                <a:gd name="connsiteY4" fmla="*/ 3159236 h 4503820"/>
                <a:gd name="connsiteX5" fmla="*/ 1806701 w 4100144"/>
                <a:gd name="connsiteY5" fmla="*/ 1884392 h 4503820"/>
                <a:gd name="connsiteX6" fmla="*/ 1469953 w 4100144"/>
                <a:gd name="connsiteY6" fmla="*/ 1936857 h 4503820"/>
                <a:gd name="connsiteX7" fmla="*/ 1725553 w 4100144"/>
                <a:gd name="connsiteY7" fmla="*/ 3434735 h 4503820"/>
                <a:gd name="connsiteX8" fmla="*/ 1112934 w 4100144"/>
                <a:gd name="connsiteY8" fmla="*/ 3981112 h 4503820"/>
                <a:gd name="connsiteX9" fmla="*/ 1197452 w 4100144"/>
                <a:gd name="connsiteY9" fmla="*/ 2368260 h 4503820"/>
                <a:gd name="connsiteX10" fmla="*/ 923269 w 4100144"/>
                <a:gd name="connsiteY10" fmla="*/ 2417254 h 4503820"/>
                <a:gd name="connsiteX11" fmla="*/ 502439 w 4100144"/>
                <a:gd name="connsiteY11" fmla="*/ 4503820 h 4503820"/>
                <a:gd name="connsiteX12" fmla="*/ 0 w 4100144"/>
                <a:gd name="connsiteY12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2054225 w 4100144"/>
                <a:gd name="connsiteY4" fmla="*/ 3159236 h 4503820"/>
                <a:gd name="connsiteX5" fmla="*/ 1806701 w 4100144"/>
                <a:gd name="connsiteY5" fmla="*/ 1884392 h 4503820"/>
                <a:gd name="connsiteX6" fmla="*/ 1469953 w 4100144"/>
                <a:gd name="connsiteY6" fmla="*/ 1936857 h 4503820"/>
                <a:gd name="connsiteX7" fmla="*/ 1725553 w 4100144"/>
                <a:gd name="connsiteY7" fmla="*/ 3434735 h 4503820"/>
                <a:gd name="connsiteX8" fmla="*/ 1112934 w 4100144"/>
                <a:gd name="connsiteY8" fmla="*/ 3981112 h 4503820"/>
                <a:gd name="connsiteX9" fmla="*/ 1197452 w 4100144"/>
                <a:gd name="connsiteY9" fmla="*/ 2368260 h 4503820"/>
                <a:gd name="connsiteX10" fmla="*/ 923269 w 4100144"/>
                <a:gd name="connsiteY10" fmla="*/ 2417254 h 4503820"/>
                <a:gd name="connsiteX11" fmla="*/ 502439 w 4100144"/>
                <a:gd name="connsiteY11" fmla="*/ 4503820 h 4503820"/>
                <a:gd name="connsiteX12" fmla="*/ 0 w 4100144"/>
                <a:gd name="connsiteY12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2054225 w 4100144"/>
                <a:gd name="connsiteY4" fmla="*/ 3159236 h 4503820"/>
                <a:gd name="connsiteX5" fmla="*/ 1806701 w 4100144"/>
                <a:gd name="connsiteY5" fmla="*/ 1884392 h 4503820"/>
                <a:gd name="connsiteX6" fmla="*/ 1469953 w 4100144"/>
                <a:gd name="connsiteY6" fmla="*/ 1936857 h 4503820"/>
                <a:gd name="connsiteX7" fmla="*/ 1725553 w 4100144"/>
                <a:gd name="connsiteY7" fmla="*/ 3434735 h 4503820"/>
                <a:gd name="connsiteX8" fmla="*/ 1112934 w 4100144"/>
                <a:gd name="connsiteY8" fmla="*/ 3981112 h 4503820"/>
                <a:gd name="connsiteX9" fmla="*/ 1197452 w 4100144"/>
                <a:gd name="connsiteY9" fmla="*/ 2368260 h 4503820"/>
                <a:gd name="connsiteX10" fmla="*/ 923269 w 4100144"/>
                <a:gd name="connsiteY10" fmla="*/ 2417254 h 4503820"/>
                <a:gd name="connsiteX11" fmla="*/ 502439 w 4100144"/>
                <a:gd name="connsiteY11" fmla="*/ 4503820 h 4503820"/>
                <a:gd name="connsiteX12" fmla="*/ 0 w 4100144"/>
                <a:gd name="connsiteY12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2054225 w 4100144"/>
                <a:gd name="connsiteY4" fmla="*/ 3159236 h 4503820"/>
                <a:gd name="connsiteX5" fmla="*/ 1840694 w 4100144"/>
                <a:gd name="connsiteY5" fmla="*/ 1879500 h 4503820"/>
                <a:gd name="connsiteX6" fmla="*/ 1469953 w 4100144"/>
                <a:gd name="connsiteY6" fmla="*/ 1936857 h 4503820"/>
                <a:gd name="connsiteX7" fmla="*/ 1725553 w 4100144"/>
                <a:gd name="connsiteY7" fmla="*/ 3434735 h 4503820"/>
                <a:gd name="connsiteX8" fmla="*/ 1112934 w 4100144"/>
                <a:gd name="connsiteY8" fmla="*/ 3981112 h 4503820"/>
                <a:gd name="connsiteX9" fmla="*/ 1197452 w 4100144"/>
                <a:gd name="connsiteY9" fmla="*/ 2368260 h 4503820"/>
                <a:gd name="connsiteX10" fmla="*/ 923269 w 4100144"/>
                <a:gd name="connsiteY10" fmla="*/ 2417254 h 4503820"/>
                <a:gd name="connsiteX11" fmla="*/ 502439 w 4100144"/>
                <a:gd name="connsiteY11" fmla="*/ 4503820 h 4503820"/>
                <a:gd name="connsiteX12" fmla="*/ 0 w 4100144"/>
                <a:gd name="connsiteY12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2054225 w 4100144"/>
                <a:gd name="connsiteY4" fmla="*/ 3159236 h 4503820"/>
                <a:gd name="connsiteX5" fmla="*/ 1840694 w 4100144"/>
                <a:gd name="connsiteY5" fmla="*/ 1879500 h 4503820"/>
                <a:gd name="connsiteX6" fmla="*/ 1469953 w 4100144"/>
                <a:gd name="connsiteY6" fmla="*/ 1936857 h 4503820"/>
                <a:gd name="connsiteX7" fmla="*/ 1725553 w 4100144"/>
                <a:gd name="connsiteY7" fmla="*/ 3434735 h 4503820"/>
                <a:gd name="connsiteX8" fmla="*/ 1112934 w 4100144"/>
                <a:gd name="connsiteY8" fmla="*/ 3981112 h 4503820"/>
                <a:gd name="connsiteX9" fmla="*/ 1197452 w 4100144"/>
                <a:gd name="connsiteY9" fmla="*/ 2368260 h 4503820"/>
                <a:gd name="connsiteX10" fmla="*/ 923269 w 4100144"/>
                <a:gd name="connsiteY10" fmla="*/ 2417254 h 4503820"/>
                <a:gd name="connsiteX11" fmla="*/ 502439 w 4100144"/>
                <a:gd name="connsiteY11" fmla="*/ 4503820 h 4503820"/>
                <a:gd name="connsiteX12" fmla="*/ 0 w 4100144"/>
                <a:gd name="connsiteY12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2054225 w 4100144"/>
                <a:gd name="connsiteY4" fmla="*/ 3159236 h 4503820"/>
                <a:gd name="connsiteX5" fmla="*/ 1840694 w 4100144"/>
                <a:gd name="connsiteY5" fmla="*/ 1879500 h 4503820"/>
                <a:gd name="connsiteX6" fmla="*/ 1469953 w 4100144"/>
                <a:gd name="connsiteY6" fmla="*/ 1936857 h 4503820"/>
                <a:gd name="connsiteX7" fmla="*/ 1725553 w 4100144"/>
                <a:gd name="connsiteY7" fmla="*/ 3434735 h 4503820"/>
                <a:gd name="connsiteX8" fmla="*/ 1112934 w 4100144"/>
                <a:gd name="connsiteY8" fmla="*/ 3981112 h 4503820"/>
                <a:gd name="connsiteX9" fmla="*/ 1197452 w 4100144"/>
                <a:gd name="connsiteY9" fmla="*/ 2368260 h 4503820"/>
                <a:gd name="connsiteX10" fmla="*/ 923269 w 4100144"/>
                <a:gd name="connsiteY10" fmla="*/ 2417254 h 4503820"/>
                <a:gd name="connsiteX11" fmla="*/ 502439 w 4100144"/>
                <a:gd name="connsiteY11" fmla="*/ 4503820 h 4503820"/>
                <a:gd name="connsiteX12" fmla="*/ 0 w 4100144"/>
                <a:gd name="connsiteY12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2054225 w 4100144"/>
                <a:gd name="connsiteY5" fmla="*/ 3159236 h 4503820"/>
                <a:gd name="connsiteX6" fmla="*/ 1840694 w 4100144"/>
                <a:gd name="connsiteY6" fmla="*/ 1879500 h 4503820"/>
                <a:gd name="connsiteX7" fmla="*/ 1469953 w 4100144"/>
                <a:gd name="connsiteY7" fmla="*/ 1936857 h 4503820"/>
                <a:gd name="connsiteX8" fmla="*/ 1725553 w 4100144"/>
                <a:gd name="connsiteY8" fmla="*/ 3434735 h 4503820"/>
                <a:gd name="connsiteX9" fmla="*/ 1112934 w 4100144"/>
                <a:gd name="connsiteY9" fmla="*/ 3981112 h 4503820"/>
                <a:gd name="connsiteX10" fmla="*/ 1197452 w 4100144"/>
                <a:gd name="connsiteY10" fmla="*/ 2368260 h 4503820"/>
                <a:gd name="connsiteX11" fmla="*/ 923269 w 4100144"/>
                <a:gd name="connsiteY11" fmla="*/ 2417254 h 4503820"/>
                <a:gd name="connsiteX12" fmla="*/ 502439 w 4100144"/>
                <a:gd name="connsiteY12" fmla="*/ 4503820 h 4503820"/>
                <a:gd name="connsiteX13" fmla="*/ 0 w 4100144"/>
                <a:gd name="connsiteY13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2054225 w 4100144"/>
                <a:gd name="connsiteY5" fmla="*/ 3159236 h 4503820"/>
                <a:gd name="connsiteX6" fmla="*/ 1840694 w 4100144"/>
                <a:gd name="connsiteY6" fmla="*/ 1879500 h 4503820"/>
                <a:gd name="connsiteX7" fmla="*/ 1469953 w 4100144"/>
                <a:gd name="connsiteY7" fmla="*/ 1936857 h 4503820"/>
                <a:gd name="connsiteX8" fmla="*/ 1725553 w 4100144"/>
                <a:gd name="connsiteY8" fmla="*/ 3434735 h 4503820"/>
                <a:gd name="connsiteX9" fmla="*/ 1112934 w 4100144"/>
                <a:gd name="connsiteY9" fmla="*/ 3981112 h 4503820"/>
                <a:gd name="connsiteX10" fmla="*/ 1197452 w 4100144"/>
                <a:gd name="connsiteY10" fmla="*/ 2368260 h 4503820"/>
                <a:gd name="connsiteX11" fmla="*/ 923269 w 4100144"/>
                <a:gd name="connsiteY11" fmla="*/ 2417254 h 4503820"/>
                <a:gd name="connsiteX12" fmla="*/ 502439 w 4100144"/>
                <a:gd name="connsiteY12" fmla="*/ 4503820 h 4503820"/>
                <a:gd name="connsiteX13" fmla="*/ 0 w 4100144"/>
                <a:gd name="connsiteY13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3251109 w 4100144"/>
                <a:gd name="connsiteY5" fmla="*/ 506173 h 4503820"/>
                <a:gd name="connsiteX6" fmla="*/ 2054225 w 4100144"/>
                <a:gd name="connsiteY6" fmla="*/ 3159236 h 4503820"/>
                <a:gd name="connsiteX7" fmla="*/ 1840694 w 4100144"/>
                <a:gd name="connsiteY7" fmla="*/ 1879500 h 4503820"/>
                <a:gd name="connsiteX8" fmla="*/ 1469953 w 4100144"/>
                <a:gd name="connsiteY8" fmla="*/ 1936857 h 4503820"/>
                <a:gd name="connsiteX9" fmla="*/ 1725553 w 4100144"/>
                <a:gd name="connsiteY9" fmla="*/ 3434735 h 4503820"/>
                <a:gd name="connsiteX10" fmla="*/ 1112934 w 4100144"/>
                <a:gd name="connsiteY10" fmla="*/ 3981112 h 4503820"/>
                <a:gd name="connsiteX11" fmla="*/ 1197452 w 4100144"/>
                <a:gd name="connsiteY11" fmla="*/ 2368260 h 4503820"/>
                <a:gd name="connsiteX12" fmla="*/ 923269 w 4100144"/>
                <a:gd name="connsiteY12" fmla="*/ 2417254 h 4503820"/>
                <a:gd name="connsiteX13" fmla="*/ 502439 w 4100144"/>
                <a:gd name="connsiteY13" fmla="*/ 4503820 h 4503820"/>
                <a:gd name="connsiteX14" fmla="*/ 0 w 4100144"/>
                <a:gd name="connsiteY14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3251109 w 4100144"/>
                <a:gd name="connsiteY5" fmla="*/ 506173 h 4503820"/>
                <a:gd name="connsiteX6" fmla="*/ 2906050 w 4100144"/>
                <a:gd name="connsiteY6" fmla="*/ 649246 h 4503820"/>
                <a:gd name="connsiteX7" fmla="*/ 2054225 w 4100144"/>
                <a:gd name="connsiteY7" fmla="*/ 3159236 h 4503820"/>
                <a:gd name="connsiteX8" fmla="*/ 1840694 w 4100144"/>
                <a:gd name="connsiteY8" fmla="*/ 1879500 h 4503820"/>
                <a:gd name="connsiteX9" fmla="*/ 1469953 w 4100144"/>
                <a:gd name="connsiteY9" fmla="*/ 1936857 h 4503820"/>
                <a:gd name="connsiteX10" fmla="*/ 1725553 w 4100144"/>
                <a:gd name="connsiteY10" fmla="*/ 3434735 h 4503820"/>
                <a:gd name="connsiteX11" fmla="*/ 1112934 w 4100144"/>
                <a:gd name="connsiteY11" fmla="*/ 3981112 h 4503820"/>
                <a:gd name="connsiteX12" fmla="*/ 1197452 w 4100144"/>
                <a:gd name="connsiteY12" fmla="*/ 2368260 h 4503820"/>
                <a:gd name="connsiteX13" fmla="*/ 923269 w 4100144"/>
                <a:gd name="connsiteY13" fmla="*/ 2417254 h 4503820"/>
                <a:gd name="connsiteX14" fmla="*/ 502439 w 4100144"/>
                <a:gd name="connsiteY14" fmla="*/ 4503820 h 4503820"/>
                <a:gd name="connsiteX15" fmla="*/ 0 w 4100144"/>
                <a:gd name="connsiteY15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3251109 w 4100144"/>
                <a:gd name="connsiteY5" fmla="*/ 50617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2054225 w 4100144"/>
                <a:gd name="connsiteY8" fmla="*/ 3159236 h 4503820"/>
                <a:gd name="connsiteX9" fmla="*/ 1840694 w 4100144"/>
                <a:gd name="connsiteY9" fmla="*/ 1879500 h 4503820"/>
                <a:gd name="connsiteX10" fmla="*/ 1469953 w 4100144"/>
                <a:gd name="connsiteY10" fmla="*/ 1936857 h 4503820"/>
                <a:gd name="connsiteX11" fmla="*/ 1725553 w 4100144"/>
                <a:gd name="connsiteY11" fmla="*/ 3434735 h 4503820"/>
                <a:gd name="connsiteX12" fmla="*/ 1112934 w 4100144"/>
                <a:gd name="connsiteY12" fmla="*/ 3981112 h 4503820"/>
                <a:gd name="connsiteX13" fmla="*/ 1197452 w 4100144"/>
                <a:gd name="connsiteY13" fmla="*/ 2368260 h 4503820"/>
                <a:gd name="connsiteX14" fmla="*/ 923269 w 4100144"/>
                <a:gd name="connsiteY14" fmla="*/ 2417254 h 4503820"/>
                <a:gd name="connsiteX15" fmla="*/ 502439 w 4100144"/>
                <a:gd name="connsiteY15" fmla="*/ 4503820 h 4503820"/>
                <a:gd name="connsiteX16" fmla="*/ 0 w 4100144"/>
                <a:gd name="connsiteY16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3251109 w 4100144"/>
                <a:gd name="connsiteY5" fmla="*/ 50617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054225 w 4100144"/>
                <a:gd name="connsiteY9" fmla="*/ 3159236 h 4503820"/>
                <a:gd name="connsiteX10" fmla="*/ 1840694 w 4100144"/>
                <a:gd name="connsiteY10" fmla="*/ 1879500 h 4503820"/>
                <a:gd name="connsiteX11" fmla="*/ 1469953 w 4100144"/>
                <a:gd name="connsiteY11" fmla="*/ 1936857 h 4503820"/>
                <a:gd name="connsiteX12" fmla="*/ 1725553 w 4100144"/>
                <a:gd name="connsiteY12" fmla="*/ 3434735 h 4503820"/>
                <a:gd name="connsiteX13" fmla="*/ 1112934 w 4100144"/>
                <a:gd name="connsiteY13" fmla="*/ 3981112 h 4503820"/>
                <a:gd name="connsiteX14" fmla="*/ 1197452 w 4100144"/>
                <a:gd name="connsiteY14" fmla="*/ 2368260 h 4503820"/>
                <a:gd name="connsiteX15" fmla="*/ 923269 w 4100144"/>
                <a:gd name="connsiteY15" fmla="*/ 2417254 h 4503820"/>
                <a:gd name="connsiteX16" fmla="*/ 502439 w 4100144"/>
                <a:gd name="connsiteY16" fmla="*/ 4503820 h 4503820"/>
                <a:gd name="connsiteX17" fmla="*/ 0 w 4100144"/>
                <a:gd name="connsiteY17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3251109 w 4100144"/>
                <a:gd name="connsiteY5" fmla="*/ 50617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054225 w 4100144"/>
                <a:gd name="connsiteY10" fmla="*/ 3159236 h 4503820"/>
                <a:gd name="connsiteX11" fmla="*/ 1840694 w 4100144"/>
                <a:gd name="connsiteY11" fmla="*/ 1879500 h 4503820"/>
                <a:gd name="connsiteX12" fmla="*/ 1469953 w 4100144"/>
                <a:gd name="connsiteY12" fmla="*/ 1936857 h 4503820"/>
                <a:gd name="connsiteX13" fmla="*/ 1725553 w 4100144"/>
                <a:gd name="connsiteY13" fmla="*/ 3434735 h 4503820"/>
                <a:gd name="connsiteX14" fmla="*/ 1112934 w 4100144"/>
                <a:gd name="connsiteY14" fmla="*/ 3981112 h 4503820"/>
                <a:gd name="connsiteX15" fmla="*/ 1197452 w 4100144"/>
                <a:gd name="connsiteY15" fmla="*/ 2368260 h 4503820"/>
                <a:gd name="connsiteX16" fmla="*/ 923269 w 4100144"/>
                <a:gd name="connsiteY16" fmla="*/ 2417254 h 4503820"/>
                <a:gd name="connsiteX17" fmla="*/ 502439 w 4100144"/>
                <a:gd name="connsiteY17" fmla="*/ 4503820 h 4503820"/>
                <a:gd name="connsiteX18" fmla="*/ 0 w 4100144"/>
                <a:gd name="connsiteY18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3251109 w 4100144"/>
                <a:gd name="connsiteY5" fmla="*/ 50617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054225 w 4100144"/>
                <a:gd name="connsiteY11" fmla="*/ 3159236 h 4503820"/>
                <a:gd name="connsiteX12" fmla="*/ 1840694 w 4100144"/>
                <a:gd name="connsiteY12" fmla="*/ 1879500 h 4503820"/>
                <a:gd name="connsiteX13" fmla="*/ 1469953 w 4100144"/>
                <a:gd name="connsiteY13" fmla="*/ 1936857 h 4503820"/>
                <a:gd name="connsiteX14" fmla="*/ 1725553 w 4100144"/>
                <a:gd name="connsiteY14" fmla="*/ 3434735 h 4503820"/>
                <a:gd name="connsiteX15" fmla="*/ 1112934 w 4100144"/>
                <a:gd name="connsiteY15" fmla="*/ 3981112 h 4503820"/>
                <a:gd name="connsiteX16" fmla="*/ 1197452 w 4100144"/>
                <a:gd name="connsiteY16" fmla="*/ 2368260 h 4503820"/>
                <a:gd name="connsiteX17" fmla="*/ 923269 w 4100144"/>
                <a:gd name="connsiteY17" fmla="*/ 2417254 h 4503820"/>
                <a:gd name="connsiteX18" fmla="*/ 502439 w 4100144"/>
                <a:gd name="connsiteY18" fmla="*/ 4503820 h 4503820"/>
                <a:gd name="connsiteX19" fmla="*/ 0 w 4100144"/>
                <a:gd name="connsiteY19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3251109 w 4100144"/>
                <a:gd name="connsiteY5" fmla="*/ 50617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713715 w 4100144"/>
                <a:gd name="connsiteY4" fmla="*/ 1671330 h 4503820"/>
                <a:gd name="connsiteX5" fmla="*/ 3251109 w 4100144"/>
                <a:gd name="connsiteY5" fmla="*/ 50617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51109 w 4100144"/>
                <a:gd name="connsiteY5" fmla="*/ 50617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51109 w 4100144"/>
                <a:gd name="connsiteY5" fmla="*/ 50617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92193 w 4100144"/>
                <a:gd name="connsiteY5" fmla="*/ 49492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92193 w 4100144"/>
                <a:gd name="connsiteY5" fmla="*/ 49492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92193 w 4100144"/>
                <a:gd name="connsiteY5" fmla="*/ 49492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92193 w 4100144"/>
                <a:gd name="connsiteY5" fmla="*/ 49492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92193 w 4100144"/>
                <a:gd name="connsiteY5" fmla="*/ 494923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460854 w 4100144"/>
                <a:gd name="connsiteY7" fmla="*/ 1917235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3002331 w 4100144"/>
                <a:gd name="connsiteY8" fmla="*/ 2347539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7229 w 4100144"/>
                <a:gd name="connsiteY8" fmla="*/ 2423842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7229 w 4100144"/>
                <a:gd name="connsiteY8" fmla="*/ 2423842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80850 w 4100144"/>
                <a:gd name="connsiteY10" fmla="*/ 1331447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75958 w 4100144"/>
                <a:gd name="connsiteY10" fmla="*/ 1297454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75958 w 4100144"/>
                <a:gd name="connsiteY10" fmla="*/ 1297454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75958 w 4100144"/>
                <a:gd name="connsiteY10" fmla="*/ 1297454 h 4503820"/>
                <a:gd name="connsiteX11" fmla="*/ 2622425 w 4100144"/>
                <a:gd name="connsiteY11" fmla="*/ 2573028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75958 w 4100144"/>
                <a:gd name="connsiteY10" fmla="*/ 1297454 h 4503820"/>
                <a:gd name="connsiteX11" fmla="*/ 2629030 w 4100144"/>
                <a:gd name="connsiteY11" fmla="*/ 2637467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75958 w 4100144"/>
                <a:gd name="connsiteY10" fmla="*/ 1297454 h 4503820"/>
                <a:gd name="connsiteX11" fmla="*/ 2629030 w 4100144"/>
                <a:gd name="connsiteY11" fmla="*/ 2637467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75958 w 4100144"/>
                <a:gd name="connsiteY10" fmla="*/ 1297454 h 4503820"/>
                <a:gd name="connsiteX11" fmla="*/ 2629030 w 4100144"/>
                <a:gd name="connsiteY11" fmla="*/ 2637467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3950861 h 4503820"/>
                <a:gd name="connsiteX1" fmla="*/ 1927840 w 4100144"/>
                <a:gd name="connsiteY1" fmla="*/ 0 h 4503820"/>
                <a:gd name="connsiteX2" fmla="*/ 3408941 w 4100144"/>
                <a:gd name="connsiteY2" fmla="*/ 0 h 4503820"/>
                <a:gd name="connsiteX3" fmla="*/ 4100144 w 4100144"/>
                <a:gd name="connsiteY3" fmla="*/ 1328746 h 4503820"/>
                <a:gd name="connsiteX4" fmla="*/ 3635704 w 4100144"/>
                <a:gd name="connsiteY4" fmla="*/ 1741274 h 4503820"/>
                <a:gd name="connsiteX5" fmla="*/ 3283387 w 4100144"/>
                <a:gd name="connsiteY5" fmla="*/ 470834 h 4503820"/>
                <a:gd name="connsiteX6" fmla="*/ 2906050 w 4100144"/>
                <a:gd name="connsiteY6" fmla="*/ 649246 h 4503820"/>
                <a:gd name="connsiteX7" fmla="*/ 3397028 w 4100144"/>
                <a:gd name="connsiteY7" fmla="*/ 1974462 h 4503820"/>
                <a:gd name="connsiteX8" fmla="*/ 2910871 w 4100144"/>
                <a:gd name="connsiteY8" fmla="*/ 2416750 h 4503820"/>
                <a:gd name="connsiteX9" fmla="*/ 2491917 w 4100144"/>
                <a:gd name="connsiteY9" fmla="*/ 1193266 h 4503820"/>
                <a:gd name="connsiteX10" fmla="*/ 2175958 w 4100144"/>
                <a:gd name="connsiteY10" fmla="*/ 1297454 h 4503820"/>
                <a:gd name="connsiteX11" fmla="*/ 2629030 w 4100144"/>
                <a:gd name="connsiteY11" fmla="*/ 2637467 h 4503820"/>
                <a:gd name="connsiteX12" fmla="*/ 2054225 w 4100144"/>
                <a:gd name="connsiteY12" fmla="*/ 3159236 h 4503820"/>
                <a:gd name="connsiteX13" fmla="*/ 1840694 w 4100144"/>
                <a:gd name="connsiteY13" fmla="*/ 1879500 h 4503820"/>
                <a:gd name="connsiteX14" fmla="*/ 1469953 w 4100144"/>
                <a:gd name="connsiteY14" fmla="*/ 1936857 h 4503820"/>
                <a:gd name="connsiteX15" fmla="*/ 1725553 w 4100144"/>
                <a:gd name="connsiteY15" fmla="*/ 3434735 h 4503820"/>
                <a:gd name="connsiteX16" fmla="*/ 1112934 w 4100144"/>
                <a:gd name="connsiteY16" fmla="*/ 3981112 h 4503820"/>
                <a:gd name="connsiteX17" fmla="*/ 1197452 w 4100144"/>
                <a:gd name="connsiteY17" fmla="*/ 2368260 h 4503820"/>
                <a:gd name="connsiteX18" fmla="*/ 923269 w 4100144"/>
                <a:gd name="connsiteY18" fmla="*/ 2417254 h 4503820"/>
                <a:gd name="connsiteX19" fmla="*/ 502439 w 4100144"/>
                <a:gd name="connsiteY19" fmla="*/ 4503820 h 4503820"/>
                <a:gd name="connsiteX20" fmla="*/ 0 w 4100144"/>
                <a:gd name="connsiteY20" fmla="*/ 3950861 h 4503820"/>
                <a:gd name="connsiteX0" fmla="*/ 0 w 4100144"/>
                <a:gd name="connsiteY0" fmla="*/ 4270434 h 4823393"/>
                <a:gd name="connsiteX1" fmla="*/ 1927840 w 4100144"/>
                <a:gd name="connsiteY1" fmla="*/ 319573 h 4823393"/>
                <a:gd name="connsiteX2" fmla="*/ 3032848 w 4100144"/>
                <a:gd name="connsiteY2" fmla="*/ 0 h 4823393"/>
                <a:gd name="connsiteX3" fmla="*/ 4100144 w 4100144"/>
                <a:gd name="connsiteY3" fmla="*/ 1648319 h 4823393"/>
                <a:gd name="connsiteX4" fmla="*/ 3635704 w 4100144"/>
                <a:gd name="connsiteY4" fmla="*/ 2060847 h 4823393"/>
                <a:gd name="connsiteX5" fmla="*/ 3283387 w 4100144"/>
                <a:gd name="connsiteY5" fmla="*/ 790407 h 4823393"/>
                <a:gd name="connsiteX6" fmla="*/ 2906050 w 4100144"/>
                <a:gd name="connsiteY6" fmla="*/ 968819 h 4823393"/>
                <a:gd name="connsiteX7" fmla="*/ 3397028 w 4100144"/>
                <a:gd name="connsiteY7" fmla="*/ 2294035 h 4823393"/>
                <a:gd name="connsiteX8" fmla="*/ 2910871 w 4100144"/>
                <a:gd name="connsiteY8" fmla="*/ 2736323 h 4823393"/>
                <a:gd name="connsiteX9" fmla="*/ 2491917 w 4100144"/>
                <a:gd name="connsiteY9" fmla="*/ 1512839 h 4823393"/>
                <a:gd name="connsiteX10" fmla="*/ 2175958 w 4100144"/>
                <a:gd name="connsiteY10" fmla="*/ 1617027 h 4823393"/>
                <a:gd name="connsiteX11" fmla="*/ 2629030 w 4100144"/>
                <a:gd name="connsiteY11" fmla="*/ 2957040 h 4823393"/>
                <a:gd name="connsiteX12" fmla="*/ 2054225 w 4100144"/>
                <a:gd name="connsiteY12" fmla="*/ 3478809 h 4823393"/>
                <a:gd name="connsiteX13" fmla="*/ 1840694 w 4100144"/>
                <a:gd name="connsiteY13" fmla="*/ 2199073 h 4823393"/>
                <a:gd name="connsiteX14" fmla="*/ 1469953 w 4100144"/>
                <a:gd name="connsiteY14" fmla="*/ 2256430 h 4823393"/>
                <a:gd name="connsiteX15" fmla="*/ 1725553 w 4100144"/>
                <a:gd name="connsiteY15" fmla="*/ 3754308 h 4823393"/>
                <a:gd name="connsiteX16" fmla="*/ 1112934 w 4100144"/>
                <a:gd name="connsiteY16" fmla="*/ 4300685 h 4823393"/>
                <a:gd name="connsiteX17" fmla="*/ 1197452 w 4100144"/>
                <a:gd name="connsiteY17" fmla="*/ 2687833 h 4823393"/>
                <a:gd name="connsiteX18" fmla="*/ 923269 w 4100144"/>
                <a:gd name="connsiteY18" fmla="*/ 2736827 h 4823393"/>
                <a:gd name="connsiteX19" fmla="*/ 502439 w 4100144"/>
                <a:gd name="connsiteY19" fmla="*/ 4823393 h 4823393"/>
                <a:gd name="connsiteX20" fmla="*/ 0 w 4100144"/>
                <a:gd name="connsiteY20" fmla="*/ 4270434 h 4823393"/>
                <a:gd name="connsiteX0" fmla="*/ 0 w 4100144"/>
                <a:gd name="connsiteY0" fmla="*/ 4270434 h 4823393"/>
                <a:gd name="connsiteX1" fmla="*/ 2316473 w 4100144"/>
                <a:gd name="connsiteY1" fmla="*/ 120396 h 4823393"/>
                <a:gd name="connsiteX2" fmla="*/ 3032848 w 4100144"/>
                <a:gd name="connsiteY2" fmla="*/ 0 h 4823393"/>
                <a:gd name="connsiteX3" fmla="*/ 4100144 w 4100144"/>
                <a:gd name="connsiteY3" fmla="*/ 1648319 h 4823393"/>
                <a:gd name="connsiteX4" fmla="*/ 3635704 w 4100144"/>
                <a:gd name="connsiteY4" fmla="*/ 2060847 h 4823393"/>
                <a:gd name="connsiteX5" fmla="*/ 3283387 w 4100144"/>
                <a:gd name="connsiteY5" fmla="*/ 790407 h 4823393"/>
                <a:gd name="connsiteX6" fmla="*/ 2906050 w 4100144"/>
                <a:gd name="connsiteY6" fmla="*/ 968819 h 4823393"/>
                <a:gd name="connsiteX7" fmla="*/ 3397028 w 4100144"/>
                <a:gd name="connsiteY7" fmla="*/ 2294035 h 4823393"/>
                <a:gd name="connsiteX8" fmla="*/ 2910871 w 4100144"/>
                <a:gd name="connsiteY8" fmla="*/ 2736323 h 4823393"/>
                <a:gd name="connsiteX9" fmla="*/ 2491917 w 4100144"/>
                <a:gd name="connsiteY9" fmla="*/ 1512839 h 4823393"/>
                <a:gd name="connsiteX10" fmla="*/ 2175958 w 4100144"/>
                <a:gd name="connsiteY10" fmla="*/ 1617027 h 4823393"/>
                <a:gd name="connsiteX11" fmla="*/ 2629030 w 4100144"/>
                <a:gd name="connsiteY11" fmla="*/ 2957040 h 4823393"/>
                <a:gd name="connsiteX12" fmla="*/ 2054225 w 4100144"/>
                <a:gd name="connsiteY12" fmla="*/ 3478809 h 4823393"/>
                <a:gd name="connsiteX13" fmla="*/ 1840694 w 4100144"/>
                <a:gd name="connsiteY13" fmla="*/ 2199073 h 4823393"/>
                <a:gd name="connsiteX14" fmla="*/ 1469953 w 4100144"/>
                <a:gd name="connsiteY14" fmla="*/ 2256430 h 4823393"/>
                <a:gd name="connsiteX15" fmla="*/ 1725553 w 4100144"/>
                <a:gd name="connsiteY15" fmla="*/ 3754308 h 4823393"/>
                <a:gd name="connsiteX16" fmla="*/ 1112934 w 4100144"/>
                <a:gd name="connsiteY16" fmla="*/ 4300685 h 4823393"/>
                <a:gd name="connsiteX17" fmla="*/ 1197452 w 4100144"/>
                <a:gd name="connsiteY17" fmla="*/ 2687833 h 4823393"/>
                <a:gd name="connsiteX18" fmla="*/ 923269 w 4100144"/>
                <a:gd name="connsiteY18" fmla="*/ 2736827 h 4823393"/>
                <a:gd name="connsiteX19" fmla="*/ 502439 w 4100144"/>
                <a:gd name="connsiteY19" fmla="*/ 4823393 h 4823393"/>
                <a:gd name="connsiteX20" fmla="*/ 0 w 4100144"/>
                <a:gd name="connsiteY20" fmla="*/ 4270434 h 482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00144" h="4823393">
                  <a:moveTo>
                    <a:pt x="0" y="4270434"/>
                  </a:moveTo>
                  <a:lnTo>
                    <a:pt x="2316473" y="120396"/>
                  </a:lnTo>
                  <a:lnTo>
                    <a:pt x="3032848" y="0"/>
                  </a:lnTo>
                  <a:cubicBezTo>
                    <a:pt x="3263249" y="442915"/>
                    <a:pt x="3869743" y="1205404"/>
                    <a:pt x="4100144" y="1648319"/>
                  </a:cubicBezTo>
                  <a:cubicBezTo>
                    <a:pt x="3970274" y="1761332"/>
                    <a:pt x="3765574" y="1947834"/>
                    <a:pt x="3635704" y="2060847"/>
                  </a:cubicBezTo>
                  <a:cubicBezTo>
                    <a:pt x="3582480" y="1850994"/>
                    <a:pt x="3342820" y="999376"/>
                    <a:pt x="3283387" y="790407"/>
                  </a:cubicBezTo>
                  <a:cubicBezTo>
                    <a:pt x="3070875" y="883934"/>
                    <a:pt x="3051741" y="894695"/>
                    <a:pt x="2906050" y="968819"/>
                  </a:cubicBezTo>
                  <a:cubicBezTo>
                    <a:pt x="2930245" y="1123030"/>
                    <a:pt x="3258745" y="2005447"/>
                    <a:pt x="3397028" y="2294035"/>
                  </a:cubicBezTo>
                  <a:cubicBezTo>
                    <a:pt x="3160796" y="2513305"/>
                    <a:pt x="3141764" y="2532501"/>
                    <a:pt x="2910871" y="2736323"/>
                  </a:cubicBezTo>
                  <a:cubicBezTo>
                    <a:pt x="2835418" y="2419121"/>
                    <a:pt x="2563371" y="1666252"/>
                    <a:pt x="2491917" y="1512839"/>
                  </a:cubicBezTo>
                  <a:cubicBezTo>
                    <a:pt x="2309891" y="1583296"/>
                    <a:pt x="2369845" y="1545530"/>
                    <a:pt x="2175958" y="1617027"/>
                  </a:cubicBezTo>
                  <a:cubicBezTo>
                    <a:pt x="2193855" y="1732109"/>
                    <a:pt x="2539962" y="2693619"/>
                    <a:pt x="2629030" y="2957040"/>
                  </a:cubicBezTo>
                  <a:cubicBezTo>
                    <a:pt x="2357747" y="3210934"/>
                    <a:pt x="2243992" y="3307595"/>
                    <a:pt x="2054225" y="3478809"/>
                  </a:cubicBezTo>
                  <a:cubicBezTo>
                    <a:pt x="2013367" y="3124610"/>
                    <a:pt x="1870104" y="2309162"/>
                    <a:pt x="1840694" y="2199073"/>
                  </a:cubicBezTo>
                  <a:cubicBezTo>
                    <a:pt x="1693101" y="2225216"/>
                    <a:pt x="1644053" y="2228261"/>
                    <a:pt x="1469953" y="2256430"/>
                  </a:cubicBezTo>
                  <a:lnTo>
                    <a:pt x="1725553" y="3754308"/>
                  </a:lnTo>
                  <a:lnTo>
                    <a:pt x="1112934" y="4300685"/>
                  </a:lnTo>
                  <a:cubicBezTo>
                    <a:pt x="1138574" y="3763408"/>
                    <a:pt x="1187466" y="2999202"/>
                    <a:pt x="1197452" y="2687833"/>
                  </a:cubicBezTo>
                  <a:cubicBezTo>
                    <a:pt x="1133145" y="2697088"/>
                    <a:pt x="1006510" y="2716993"/>
                    <a:pt x="923269" y="2736827"/>
                  </a:cubicBezTo>
                  <a:cubicBezTo>
                    <a:pt x="763199" y="3410199"/>
                    <a:pt x="585034" y="4422535"/>
                    <a:pt x="502439" y="4823393"/>
                  </a:cubicBezTo>
                  <a:lnTo>
                    <a:pt x="0" y="4270434"/>
                  </a:lnTo>
                  <a:close/>
                </a:path>
              </a:pathLst>
            </a:custGeom>
            <a:solidFill>
              <a:schemeClr val="accent6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6118384" y="2553077"/>
              <a:ext cx="417389" cy="8084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5031868" y="2553077"/>
              <a:ext cx="417389" cy="8084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4043768" y="2553077"/>
              <a:ext cx="417389" cy="8084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3194700" y="2553077"/>
              <a:ext cx="417389" cy="80845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6200000">
              <a:off x="2156745" y="2553077"/>
              <a:ext cx="417389" cy="80845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5" name="텍스트 개체 틀 7"/>
          <p:cNvSpPr>
            <a:spLocks noGrp="1"/>
          </p:cNvSpPr>
          <p:nvPr>
            <p:ph type="body" idx="13"/>
          </p:nvPr>
        </p:nvSpPr>
        <p:spPr>
          <a:xfrm>
            <a:off x="467543" y="1001191"/>
            <a:ext cx="6336705" cy="956430"/>
          </a:xfrm>
        </p:spPr>
        <p:txBody>
          <a:bodyPr/>
          <a:lstStyle/>
          <a:p>
            <a:r>
              <a:rPr lang="en-US" altLang="ko-KR" dirty="0"/>
              <a:t>Farming is possible</a:t>
            </a:r>
          </a:p>
          <a:p>
            <a:r>
              <a:rPr lang="en-US" altLang="ko-KR" dirty="0"/>
              <a:t>Yield differs from structure design and crops/ farming technique</a:t>
            </a:r>
            <a:r>
              <a:rPr lang="ko-KR" altLang="en-US" dirty="0"/>
              <a:t>  </a:t>
            </a:r>
            <a:endParaRPr lang="en-US" altLang="ko-KR" dirty="0"/>
          </a:p>
        </p:txBody>
      </p:sp>
      <p:sp>
        <p:nvSpPr>
          <p:cNvPr id="34" name="텍스트 개체 틀 7">
            <a:extLst>
              <a:ext uri="{FF2B5EF4-FFF2-40B4-BE49-F238E27FC236}">
                <a16:creationId xmlns:a16="http://schemas.microsoft.com/office/drawing/2014/main" id="{92575A63-2E8E-459C-9123-290533FEF0EA}"/>
              </a:ext>
            </a:extLst>
          </p:cNvPr>
          <p:cNvSpPr txBox="1">
            <a:spLocks/>
          </p:cNvSpPr>
          <p:nvPr/>
        </p:nvSpPr>
        <p:spPr>
          <a:xfrm>
            <a:off x="755576" y="5517232"/>
            <a:ext cx="3087960" cy="1178098"/>
          </a:xfrm>
          <a:prstGeom prst="rect">
            <a:avLst/>
          </a:prstGeom>
          <a:solidFill>
            <a:srgbClr val="FFFFCC"/>
          </a:solidFill>
          <a:ln w="2857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91440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8" indent="-173038">
              <a:buFont typeface="Wingdings" panose="05000000000000000000" pitchFamily="2" charset="2"/>
              <a:buChar char="§"/>
            </a:pPr>
            <a:r>
              <a:rPr lang="en-US" altLang="ko-KR" sz="1400" b="0" dirty="0"/>
              <a:t>Shading rate</a:t>
            </a:r>
          </a:p>
          <a:p>
            <a:pPr marL="534988" indent="-173038">
              <a:buFont typeface="Wingdings" panose="05000000000000000000" pitchFamily="2" charset="2"/>
              <a:buChar char="§"/>
            </a:pPr>
            <a:r>
              <a:rPr lang="en-US" altLang="ko-KR" sz="1400" b="0" dirty="0"/>
              <a:t>Panel size, arrangement</a:t>
            </a:r>
          </a:p>
          <a:p>
            <a:pPr marL="534988" indent="-173038">
              <a:buFont typeface="Wingdings" panose="05000000000000000000" pitchFamily="2" charset="2"/>
              <a:buChar char="§"/>
            </a:pPr>
            <a:r>
              <a:rPr lang="en-US" altLang="ko-KR" sz="1400" b="0" dirty="0"/>
              <a:t>Panel control system</a:t>
            </a:r>
          </a:p>
          <a:p>
            <a:pPr marL="534988" indent="-173038">
              <a:buFont typeface="Wingdings" panose="05000000000000000000" pitchFamily="2" charset="2"/>
              <a:buChar char="§"/>
            </a:pPr>
            <a:r>
              <a:rPr lang="en-US" altLang="ko-KR" sz="1400" b="0" dirty="0"/>
              <a:t>Structure material</a:t>
            </a:r>
            <a:endParaRPr lang="ko-KR" altLang="en-US" sz="1400" b="0" dirty="0"/>
          </a:p>
        </p:txBody>
      </p:sp>
      <p:sp>
        <p:nvSpPr>
          <p:cNvPr id="36" name="텍스트 개체 틀 7">
            <a:extLst>
              <a:ext uri="{FF2B5EF4-FFF2-40B4-BE49-F238E27FC236}">
                <a16:creationId xmlns:a16="http://schemas.microsoft.com/office/drawing/2014/main" id="{6EE614D4-ED37-4B98-A7AD-308BDEE7C2B8}"/>
              </a:ext>
            </a:extLst>
          </p:cNvPr>
          <p:cNvSpPr txBox="1">
            <a:spLocks/>
          </p:cNvSpPr>
          <p:nvPr/>
        </p:nvSpPr>
        <p:spPr>
          <a:xfrm>
            <a:off x="5220072" y="5517232"/>
            <a:ext cx="3087960" cy="11780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914400" rtl="0" eaLnBrk="1" latinLnBrk="1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8" indent="-173038">
              <a:buFont typeface="Wingdings" panose="05000000000000000000" pitchFamily="2" charset="2"/>
              <a:buChar char="§"/>
            </a:pPr>
            <a:r>
              <a:rPr lang="en-US" altLang="ko-KR" sz="1400" b="0" dirty="0"/>
              <a:t>Regional climate</a:t>
            </a:r>
          </a:p>
          <a:p>
            <a:pPr marL="534988" indent="-173038">
              <a:buFont typeface="Wingdings" panose="05000000000000000000" pitchFamily="2" charset="2"/>
              <a:buChar char="§"/>
            </a:pPr>
            <a:r>
              <a:rPr lang="en-US" altLang="ko-KR" sz="1400" b="0" dirty="0"/>
              <a:t>Crop characteristic</a:t>
            </a:r>
          </a:p>
          <a:p>
            <a:pPr marL="534988" indent="-173038">
              <a:buFont typeface="Wingdings" panose="05000000000000000000" pitchFamily="2" charset="2"/>
              <a:buChar char="§"/>
            </a:pPr>
            <a:r>
              <a:rPr lang="en-US" altLang="ko-KR" sz="1400" b="0" dirty="0"/>
              <a:t>Farming technology</a:t>
            </a:r>
          </a:p>
          <a:p>
            <a:pPr marL="534988" indent="-173038">
              <a:buFont typeface="Wingdings" panose="05000000000000000000" pitchFamily="2" charset="2"/>
              <a:buChar char="§"/>
            </a:pPr>
            <a:r>
              <a:rPr lang="en-US" altLang="ko-KR" sz="1400" b="0" dirty="0"/>
              <a:t>Machinery usability</a:t>
            </a:r>
          </a:p>
        </p:txBody>
      </p:sp>
    </p:spTree>
    <p:extLst>
      <p:ext uri="{BB962C8B-B14F-4D97-AF65-F5344CB8AC3E}">
        <p14:creationId xmlns:p14="http://schemas.microsoft.com/office/powerpoint/2010/main" val="3390972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idx="13"/>
          </p:nvPr>
        </p:nvSpPr>
        <p:spPr>
          <a:xfrm>
            <a:off x="467544" y="1001192"/>
            <a:ext cx="6559946" cy="1156058"/>
          </a:xfrm>
        </p:spPr>
        <p:txBody>
          <a:bodyPr/>
          <a:lstStyle/>
          <a:p>
            <a:r>
              <a:rPr lang="en-US" altLang="ko-KR" dirty="0">
                <a:solidFill>
                  <a:srgbClr val="0000CC"/>
                </a:solidFill>
              </a:rPr>
              <a:t>Lodging Example</a:t>
            </a:r>
          </a:p>
          <a:p>
            <a:pPr marL="0" indent="0">
              <a:buNone/>
            </a:pPr>
            <a:r>
              <a:rPr lang="en-US" altLang="ko-KR" dirty="0">
                <a:solidFill>
                  <a:srgbClr val="0000CC"/>
                </a:solidFill>
              </a:rPr>
              <a:t>  - Rice(</a:t>
            </a:r>
            <a:r>
              <a:rPr lang="en-US" altLang="ko-KR" dirty="0" err="1">
                <a:solidFill>
                  <a:srgbClr val="0000CC"/>
                </a:solidFill>
              </a:rPr>
              <a:t>Koshihikari</a:t>
            </a:r>
            <a:r>
              <a:rPr lang="en-US" altLang="ko-KR" dirty="0">
                <a:solidFill>
                  <a:srgbClr val="0000CC"/>
                </a:solidFill>
              </a:rPr>
              <a:t>)  </a:t>
            </a:r>
            <a:r>
              <a:rPr lang="en-US" altLang="ko-KR" dirty="0"/>
              <a:t>: 2016, 2017, occurred both years</a:t>
            </a:r>
            <a:endParaRPr lang="en-US" altLang="ko-KR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ko-KR" altLang="en-US" dirty="0">
                <a:solidFill>
                  <a:srgbClr val="0000CC"/>
                </a:solidFill>
                <a:sym typeface="Wingdings" panose="05000000000000000000" pitchFamily="2" charset="2"/>
              </a:rPr>
              <a:t>  </a:t>
            </a:r>
            <a:r>
              <a:rPr lang="en-US" altLang="ko-KR" dirty="0">
                <a:solidFill>
                  <a:srgbClr val="0000CC"/>
                </a:solidFill>
                <a:sym typeface="Wingdings" panose="05000000000000000000" pitchFamily="2" charset="2"/>
              </a:rPr>
              <a:t>- Rice(</a:t>
            </a:r>
            <a:r>
              <a:rPr lang="en-US" altLang="ko-KR" dirty="0" err="1">
                <a:solidFill>
                  <a:srgbClr val="0000CC"/>
                </a:solidFill>
                <a:sym typeface="Wingdings" panose="05000000000000000000" pitchFamily="2" charset="2"/>
              </a:rPr>
              <a:t>Chuchung</a:t>
            </a:r>
            <a:r>
              <a:rPr lang="en-US" altLang="ko-KR" dirty="0">
                <a:solidFill>
                  <a:srgbClr val="0000CC"/>
                </a:solidFill>
                <a:sym typeface="Wingdings" panose="05000000000000000000" pitchFamily="2" charset="2"/>
              </a:rPr>
              <a:t>)   </a:t>
            </a:r>
            <a:r>
              <a:rPr lang="en-US" altLang="ko-KR" dirty="0">
                <a:sym typeface="Wingdings" panose="05000000000000000000" pitchFamily="2" charset="2"/>
              </a:rPr>
              <a:t>: 2018, No lodging</a:t>
            </a:r>
            <a:endParaRPr lang="en-US" altLang="ko-KR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Picture 2" descr="N:\2. 시험단지\2. 솔라쉐어링 (벼)\2. 솔라쉐어링 (벼) 영농일지\160902 벼\P1120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80309"/>
            <a:ext cx="4176464" cy="31359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53D31F0-7EB5-4806-9ED1-7D7F61C4D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35" y="2880309"/>
            <a:ext cx="4176464" cy="31527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92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ko-KR"/>
              <a:t>p</a:t>
            </a:r>
            <a:fld id="{743C3D43-F51D-43C2-9D2E-6C0F2F09AB62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idx="13"/>
          </p:nvPr>
        </p:nvSpPr>
        <p:spPr>
          <a:xfrm>
            <a:off x="467544" y="1001192"/>
            <a:ext cx="6336704" cy="771624"/>
          </a:xfrm>
        </p:spPr>
        <p:txBody>
          <a:bodyPr/>
          <a:lstStyle/>
          <a:p>
            <a:r>
              <a:rPr lang="en-US" altLang="ko-KR" dirty="0"/>
              <a:t>Effect of raindrop from panel at same shading rate)</a:t>
            </a:r>
          </a:p>
          <a:p>
            <a:pPr marL="0" indent="0">
              <a:buNone/>
            </a:pPr>
            <a:r>
              <a:rPr lang="en-US" altLang="ko-KR" dirty="0"/>
              <a:t>  - Potatoes : Cheongju </a:t>
            </a:r>
            <a:r>
              <a:rPr lang="en-US" altLang="ko-KR" dirty="0" err="1"/>
              <a:t>Chungbuk</a:t>
            </a:r>
            <a:r>
              <a:rPr lang="en-US" altLang="ko-KR" dirty="0"/>
              <a:t>, 2017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4817" name="_x239759984" descr="EMB00002578126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1813"/>
            <a:ext cx="8280920" cy="2915585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411760" y="5445223"/>
            <a:ext cx="4436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Effect of raindrop</a:t>
            </a:r>
            <a:r>
              <a:rPr lang="ko-KR" altLang="en-US" sz="1400" dirty="0"/>
              <a:t> </a:t>
            </a:r>
            <a:r>
              <a:rPr lang="en-US" altLang="ko-KR" sz="1400" dirty="0"/>
              <a:t>at</a:t>
            </a:r>
            <a:r>
              <a:rPr lang="ko-KR" altLang="en-US" sz="1400" dirty="0"/>
              <a:t> </a:t>
            </a:r>
            <a:r>
              <a:rPr lang="en-US" altLang="ko-KR" sz="1400" dirty="0"/>
              <a:t>same shading &amp; sunshine rate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85408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18579</TotalTime>
  <Words>879</Words>
  <Application>Microsoft Office PowerPoint</Application>
  <PresentationFormat>화면 슬라이드 쇼(4:3)</PresentationFormat>
  <Paragraphs>149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1" baseType="lpstr">
      <vt:lpstr>맑은 고딕</vt:lpstr>
      <vt:lpstr>Arial</vt:lpstr>
      <vt:lpstr>Wingdings</vt:lpstr>
      <vt:lpstr>Office 테마</vt:lpstr>
      <vt:lpstr>PowerPoint 프레젠테이션</vt:lpstr>
      <vt:lpstr>1. Definition of Agrivoltaic</vt:lpstr>
      <vt:lpstr>2. Agrivoltaic site examples</vt:lpstr>
      <vt:lpstr>Field 70kW (Seongnam Gyeonggi) </vt:lpstr>
      <vt:lpstr>Rice paddy 99kW (Bosung Jeonnam)</vt:lpstr>
      <vt:lpstr>3. Agrivoltaic crop yield Result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4. Expected effect of agrivoltaic</vt:lpstr>
      <vt:lpstr>PowerPoint 프레젠테이션</vt:lpstr>
      <vt:lpstr>5. Development of agrivoltaic system</vt:lpstr>
      <vt:lpstr>PowerPoint 프레젠테이션</vt:lpstr>
      <vt:lpstr>6. SolarFarm introduction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Jaewoo Nam</dc:creator>
  <cp:lastModifiedBy>남재우</cp:lastModifiedBy>
  <cp:revision>1471</cp:revision>
  <cp:lastPrinted>2017-04-12T00:43:27Z</cp:lastPrinted>
  <dcterms:created xsi:type="dcterms:W3CDTF">2015-10-30T02:12:36Z</dcterms:created>
  <dcterms:modified xsi:type="dcterms:W3CDTF">2019-08-18T21:43:48Z</dcterms:modified>
</cp:coreProperties>
</file>